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12192000"/>
  <p:notesSz cx="6858000" cy="9144000"/>
  <p:embeddedFontLst>
    <p:embeddedFont>
      <p:font typeface="Century Gothic"/>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D4E8D8D-53A5-413F-A49F-F73BD0071BA8}">
  <a:tblStyle styleId="{9D4E8D8D-53A5-413F-A49F-F73BD0071BA8}" styleName="Table_0">
    <a:wholeTbl>
      <a:tcTxStyle b="off" i="off">
        <a:font>
          <a:latin typeface="Century Gothic"/>
          <a:ea typeface="Century Gothic"/>
          <a:cs typeface="Century Gothic"/>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BEBEB"/>
          </a:solidFill>
        </a:fill>
      </a:tcStyle>
    </a:wholeTbl>
    <a:band1H>
      <a:tcTxStyle b="off" i="off"/>
      <a:tcStyle>
        <a:fill>
          <a:solidFill>
            <a:srgbClr val="D4D4D4"/>
          </a:solidFill>
        </a:fill>
      </a:tcStyle>
    </a:band1H>
    <a:band2H>
      <a:tcTxStyle b="off" i="off"/>
    </a:band2H>
    <a:band1V>
      <a:tcTxStyle b="off" i="off"/>
      <a:tcStyle>
        <a:fill>
          <a:solidFill>
            <a:srgbClr val="D4D4D4"/>
          </a:solidFill>
        </a:fill>
      </a:tcStyle>
    </a:band1V>
    <a:band2V>
      <a:tcTxStyle b="off" i="off"/>
    </a:band2V>
    <a:lastCol>
      <a:tcTxStyle b="on" i="off">
        <a:font>
          <a:latin typeface="Century Gothic"/>
          <a:ea typeface="Century Gothic"/>
          <a:cs typeface="Century Gothic"/>
        </a:font>
        <a:schemeClr val="lt1"/>
      </a:tcTxStyle>
      <a:tcStyle>
        <a:fill>
          <a:solidFill>
            <a:schemeClr val="accent1"/>
          </a:solidFill>
        </a:fill>
      </a:tcStyle>
    </a:lastCol>
    <a:firstCol>
      <a:tcTxStyle b="on" i="off">
        <a:font>
          <a:latin typeface="Century Gothic"/>
          <a:ea typeface="Century Gothic"/>
          <a:cs typeface="Century Gothic"/>
        </a:font>
        <a:schemeClr val="lt1"/>
      </a:tcTxStyle>
      <a:tcStyle>
        <a:fill>
          <a:solidFill>
            <a:schemeClr val="accent1"/>
          </a:solidFill>
        </a:fill>
      </a:tcStyle>
    </a:firstCol>
    <a:lastRow>
      <a:tcTxStyle b="on" i="off">
        <a:font>
          <a:latin typeface="Century Gothic"/>
          <a:ea typeface="Century Gothic"/>
          <a:cs typeface="Century Gothic"/>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entury Gothic"/>
          <a:ea typeface="Century Gothic"/>
          <a:cs typeface="Century Gothic"/>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 styleId="{08474DD4-65C2-4210-B277-B82DEE3A8AFD}" styleName="Table_1">
    <a:wholeTbl>
      <a:tcTxStyle b="off" i="off">
        <a:font>
          <a:latin typeface="Century Gothic"/>
          <a:ea typeface="Century Gothic"/>
          <a:cs typeface="Century Gothic"/>
        </a:font>
        <a:srgbClr val="000000"/>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rgbClr val="EBEBEB"/>
          </a:solidFill>
        </a:fill>
      </a:tcStyle>
    </a:wholeTbl>
    <a:band1H>
      <a:tcTxStyle/>
      <a:tcStyle>
        <a:fill>
          <a:solidFill>
            <a:srgbClr val="D4D4D4"/>
          </a:solidFill>
        </a:fill>
      </a:tcStyle>
    </a:band1H>
    <a:band2H>
      <a:tcTxStyle/>
    </a:band2H>
    <a:band1V>
      <a:tcTxStyle/>
      <a:tcStyle>
        <a:fill>
          <a:solidFill>
            <a:srgbClr val="D4D4D4"/>
          </a:solidFill>
        </a:fill>
      </a:tcStyle>
    </a:band1V>
    <a:band2V>
      <a:tcTxStyle/>
    </a:band2V>
    <a:lastCol>
      <a:tcTxStyle b="on" i="off">
        <a:font>
          <a:latin typeface="Century Gothic"/>
          <a:ea typeface="Century Gothic"/>
          <a:cs typeface="Century Gothic"/>
        </a:font>
        <a:srgbClr val="FFFFFF"/>
      </a:tcTxStyle>
      <a:tcStyle>
        <a:fill>
          <a:solidFill>
            <a:srgbClr val="4285F4"/>
          </a:solidFill>
        </a:fill>
      </a:tcStyle>
    </a:lastCol>
    <a:firstCol>
      <a:tcTxStyle b="on" i="off">
        <a:font>
          <a:latin typeface="Century Gothic"/>
          <a:ea typeface="Century Gothic"/>
          <a:cs typeface="Century Gothic"/>
        </a:font>
        <a:srgbClr val="FFFFFF"/>
      </a:tcTxStyle>
      <a:tcStyle>
        <a:fill>
          <a:solidFill>
            <a:srgbClr val="4285F4"/>
          </a:solidFill>
        </a:fill>
      </a:tcStyle>
    </a:firstCol>
    <a:lastRow>
      <a:tcTxStyle b="on" i="off">
        <a:font>
          <a:latin typeface="Century Gothic"/>
          <a:ea typeface="Century Gothic"/>
          <a:cs typeface="Century Gothic"/>
        </a:font>
        <a:srgbClr val="FFFFFF"/>
      </a:tcTxStyle>
      <a:tcStyle>
        <a:tcBdr>
          <a:top>
            <a:ln cap="flat" cmpd="sng" w="38100">
              <a:solidFill>
                <a:srgbClr val="FFFFFF"/>
              </a:solidFill>
              <a:prstDash val="solid"/>
              <a:round/>
              <a:headEnd len="sm" w="sm" type="none"/>
              <a:tailEnd len="sm" w="sm" type="none"/>
            </a:ln>
          </a:top>
        </a:tcBdr>
        <a:fill>
          <a:solidFill>
            <a:srgbClr val="4285F4"/>
          </a:solidFill>
        </a:fill>
      </a:tcStyle>
    </a:lastRow>
    <a:seCell>
      <a:tcTxStyle/>
    </a:seCell>
    <a:swCell>
      <a:tcTxStyle/>
    </a:swCell>
    <a:firstRow>
      <a:tcTxStyle b="on" i="off">
        <a:font>
          <a:latin typeface="Century Gothic"/>
          <a:ea typeface="Century Gothic"/>
          <a:cs typeface="Century Gothic"/>
        </a:font>
        <a:srgbClr val="FFFFFF"/>
      </a:tcTxStyle>
      <a:tcStyle>
        <a:tcBdr>
          <a:bottom>
            <a:ln cap="flat" cmpd="sng" w="38100">
              <a:solidFill>
                <a:srgbClr val="FFFFFF"/>
              </a:solidFill>
              <a:prstDash val="solid"/>
              <a:round/>
              <a:headEnd len="sm" w="sm" type="none"/>
              <a:tailEnd len="sm" w="sm" type="none"/>
            </a:ln>
          </a:bottom>
        </a:tcBdr>
        <a:fill>
          <a:solidFill>
            <a:srgbClr val="4285F4"/>
          </a:solidFill>
        </a:fill>
      </a:tcStyle>
    </a:firstRow>
    <a:neCell>
      <a:tcTxStyle/>
    </a:neCell>
    <a:nwCell>
      <a:tcTxStyle/>
    </a:nwCell>
  </a:tblStyle>
  <a:tblStyle styleId="{E1A7067F-A746-4505-A089-A242982A715B}" styleName="Table_2">
    <a:wholeTbl>
      <a:tcTxStyle b="off" i="off">
        <a:font>
          <a:latin typeface="Century Gothic"/>
          <a:ea typeface="Century Gothic"/>
          <a:cs typeface="Century Gothic"/>
        </a:font>
        <a:srgbClr val="000000"/>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rgbClr val="EBEBEB"/>
          </a:solidFill>
        </a:fill>
      </a:tcStyle>
    </a:wholeTbl>
    <a:band1H>
      <a:tcTxStyle b="off" i="off"/>
      <a:tcStyle>
        <a:fill>
          <a:solidFill>
            <a:srgbClr val="D4D4D4"/>
          </a:solidFill>
        </a:fill>
      </a:tcStyle>
    </a:band1H>
    <a:band2H>
      <a:tcTxStyle b="off" i="off"/>
    </a:band2H>
    <a:band1V>
      <a:tcTxStyle b="off" i="off"/>
      <a:tcStyle>
        <a:fill>
          <a:solidFill>
            <a:srgbClr val="D4D4D4"/>
          </a:solidFill>
        </a:fill>
      </a:tcStyle>
    </a:band1V>
    <a:band2V>
      <a:tcTxStyle b="off" i="off"/>
    </a:band2V>
    <a:lastCol>
      <a:tcTxStyle b="on" i="off">
        <a:font>
          <a:latin typeface="Century Gothic"/>
          <a:ea typeface="Century Gothic"/>
          <a:cs typeface="Century Gothic"/>
        </a:font>
        <a:srgbClr val="FFFFFF"/>
      </a:tcTxStyle>
      <a:tcStyle>
        <a:fill>
          <a:solidFill>
            <a:srgbClr val="6F6F6F"/>
          </a:solidFill>
        </a:fill>
      </a:tcStyle>
    </a:lastCol>
    <a:firstCol>
      <a:tcTxStyle b="on" i="off">
        <a:font>
          <a:latin typeface="Century Gothic"/>
          <a:ea typeface="Century Gothic"/>
          <a:cs typeface="Century Gothic"/>
        </a:font>
        <a:srgbClr val="FFFFFF"/>
      </a:tcTxStyle>
      <a:tcStyle>
        <a:fill>
          <a:solidFill>
            <a:srgbClr val="6F6F6F"/>
          </a:solidFill>
        </a:fill>
      </a:tcStyle>
    </a:firstCol>
    <a:lastRow>
      <a:tcTxStyle b="on" i="off">
        <a:font>
          <a:latin typeface="Century Gothic"/>
          <a:ea typeface="Century Gothic"/>
          <a:cs typeface="Century Gothic"/>
        </a:font>
        <a:srgbClr val="FFFFFF"/>
      </a:tcTxStyle>
      <a:tcStyle>
        <a:tcBdr>
          <a:top>
            <a:ln cap="flat" cmpd="sng" w="38100">
              <a:solidFill>
                <a:srgbClr val="FFFFFF"/>
              </a:solidFill>
              <a:prstDash val="solid"/>
              <a:round/>
              <a:headEnd len="sm" w="sm" type="none"/>
              <a:tailEnd len="sm" w="sm" type="none"/>
            </a:ln>
          </a:top>
        </a:tcBdr>
        <a:fill>
          <a:solidFill>
            <a:srgbClr val="6F6F6F"/>
          </a:solidFill>
        </a:fill>
      </a:tcStyle>
    </a:lastRow>
    <a:seCell>
      <a:tcTxStyle b="off" i="off"/>
    </a:seCell>
    <a:swCell>
      <a:tcTxStyle b="off" i="off"/>
    </a:swCell>
    <a:firstRow>
      <a:tcTxStyle b="on" i="off">
        <a:font>
          <a:latin typeface="Century Gothic"/>
          <a:ea typeface="Century Gothic"/>
          <a:cs typeface="Century Gothic"/>
        </a:font>
        <a:srgbClr val="FFFFFF"/>
      </a:tcTxStyle>
      <a:tcStyle>
        <a:tcBdr>
          <a:bottom>
            <a:ln cap="flat" cmpd="sng" w="38100">
              <a:solidFill>
                <a:srgbClr val="FFFFFF"/>
              </a:solidFill>
              <a:prstDash val="solid"/>
              <a:round/>
              <a:headEnd len="sm" w="sm" type="none"/>
              <a:tailEnd len="sm" w="sm" type="none"/>
            </a:ln>
          </a:bottom>
        </a:tcBdr>
        <a:fill>
          <a:solidFill>
            <a:srgbClr val="6F6F6F"/>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CenturyGothic-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CenturyGothic-italic.fntdata"/><Relationship Id="rId25" Type="http://schemas.openxmlformats.org/officeDocument/2006/relationships/font" Target="fonts/CenturyGothic-bold.fntdata"/><Relationship Id="rId27" Type="http://schemas.openxmlformats.org/officeDocument/2006/relationships/font" Target="fonts/CenturyGothic-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8" name="Google Shape;5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cd76a9d75c_0_1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cd76a9d75c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cd76a9d75c_0_1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cd76a9d75c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ce4afcf43e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ce4afcf43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cd76a9d75c_0_2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cd76a9d75c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cd76a9d75c_0_2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cd76a9d75c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d76a9d75c_0_2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d76a9d75c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1" name="Google Shape;161;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cd76a9d75c_0_2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cd76a9d75c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0" name="Google Shape;70;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cd76a9d75c_0_2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6" name="Google Shape;76;gcd76a9d75c_0_2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8" name="Google Shape;8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9" name="Google Shape;9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cd76a9d75c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4" name="Google Shape;104;gcd76a9d75c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d76a9d75c_0_2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d76a9d75c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 name="Shape 9"/>
        <p:cNvGrpSpPr/>
        <p:nvPr/>
      </p:nvGrpSpPr>
      <p:grpSpPr>
        <a:xfrm>
          <a:off x="0" y="0"/>
          <a:ext cx="0" cy="0"/>
          <a:chOff x="0" y="0"/>
          <a:chExt cx="0" cy="0"/>
        </a:xfrm>
      </p:grpSpPr>
      <p:sp>
        <p:nvSpPr>
          <p:cNvPr id="10" name="Google Shape;10;p2"/>
          <p:cNvSpPr txBox="1"/>
          <p:nvPr>
            <p:ph type="title"/>
          </p:nvPr>
        </p:nvSpPr>
        <p:spPr>
          <a:xfrm>
            <a:off x="1141413" y="609600"/>
            <a:ext cx="9906000" cy="19050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11" name="Google Shape;11;p2"/>
          <p:cNvSpPr txBox="1"/>
          <p:nvPr>
            <p:ph idx="1" type="body"/>
          </p:nvPr>
        </p:nvSpPr>
        <p:spPr>
          <a:xfrm>
            <a:off x="1141413" y="2666999"/>
            <a:ext cx="9906000" cy="3124200"/>
          </a:xfrm>
          <a:prstGeom prst="rect">
            <a:avLst/>
          </a:prstGeom>
          <a:noFill/>
          <a:ln>
            <a:noFill/>
          </a:ln>
        </p:spPr>
        <p:txBody>
          <a:bodyPr anchorCtr="0" anchor="ctr" bIns="45700" lIns="91425" spcFirstLastPara="1" rIns="91425" wrap="square" tIns="45700">
            <a:normAutofit/>
          </a:bodyPr>
          <a:lstStyle>
            <a:lvl1pPr indent="-342900" lvl="0" marL="457200" algn="l">
              <a:lnSpc>
                <a:spcPct val="115000"/>
              </a:lnSpc>
              <a:spcBef>
                <a:spcPts val="360"/>
              </a:spcBef>
              <a:spcAft>
                <a:spcPts val="0"/>
              </a:spcAft>
              <a:buSzPts val="1800"/>
              <a:buChar char="●"/>
              <a:defRPr/>
            </a:lvl1pPr>
            <a:lvl2pPr indent="-342900" lvl="1" marL="914400" algn="l">
              <a:lnSpc>
                <a:spcPct val="115000"/>
              </a:lnSpc>
              <a:spcBef>
                <a:spcPts val="600"/>
              </a:spcBef>
              <a:spcAft>
                <a:spcPts val="0"/>
              </a:spcAft>
              <a:buSzPts val="1800"/>
              <a:buChar char="○"/>
              <a:defRPr/>
            </a:lvl2pPr>
            <a:lvl3pPr indent="-342900" lvl="2" marL="1371600" algn="l">
              <a:lnSpc>
                <a:spcPct val="115000"/>
              </a:lnSpc>
              <a:spcBef>
                <a:spcPts val="600"/>
              </a:spcBef>
              <a:spcAft>
                <a:spcPts val="0"/>
              </a:spcAft>
              <a:buSzPts val="1800"/>
              <a:buChar char="■"/>
              <a:defRPr/>
            </a:lvl3pPr>
            <a:lvl4pPr indent="-342900" lvl="3" marL="1828800" algn="l">
              <a:lnSpc>
                <a:spcPct val="115000"/>
              </a:lnSpc>
              <a:spcBef>
                <a:spcPts val="600"/>
              </a:spcBef>
              <a:spcAft>
                <a:spcPts val="0"/>
              </a:spcAft>
              <a:buSzPts val="1800"/>
              <a:buChar char="●"/>
              <a:defRPr/>
            </a:lvl4pPr>
            <a:lvl5pPr indent="-342900" lvl="4" marL="2286000" algn="l">
              <a:lnSpc>
                <a:spcPct val="115000"/>
              </a:lnSpc>
              <a:spcBef>
                <a:spcPts val="600"/>
              </a:spcBef>
              <a:spcAft>
                <a:spcPts val="0"/>
              </a:spcAft>
              <a:buSzPts val="1800"/>
              <a:buChar char="○"/>
              <a:defRPr/>
            </a:lvl5pPr>
            <a:lvl6pPr indent="-342900" lvl="5" marL="2743200" algn="l">
              <a:lnSpc>
                <a:spcPct val="115000"/>
              </a:lnSpc>
              <a:spcBef>
                <a:spcPts val="600"/>
              </a:spcBef>
              <a:spcAft>
                <a:spcPts val="0"/>
              </a:spcAft>
              <a:buSzPts val="1800"/>
              <a:buChar char="■"/>
              <a:defRPr/>
            </a:lvl6pPr>
            <a:lvl7pPr indent="-342900" lvl="6" marL="3200400" algn="l">
              <a:lnSpc>
                <a:spcPct val="115000"/>
              </a:lnSpc>
              <a:spcBef>
                <a:spcPts val="600"/>
              </a:spcBef>
              <a:spcAft>
                <a:spcPts val="0"/>
              </a:spcAft>
              <a:buSzPts val="1800"/>
              <a:buChar char="●"/>
              <a:defRPr/>
            </a:lvl7pPr>
            <a:lvl8pPr indent="-342900" lvl="7" marL="3657600" algn="l">
              <a:lnSpc>
                <a:spcPct val="115000"/>
              </a:lnSpc>
              <a:spcBef>
                <a:spcPts val="600"/>
              </a:spcBef>
              <a:spcAft>
                <a:spcPts val="0"/>
              </a:spcAft>
              <a:buSzPts val="1800"/>
              <a:buChar char="○"/>
              <a:defRPr/>
            </a:lvl8pPr>
            <a:lvl9pPr indent="-342900" lvl="8" marL="4114800" algn="l">
              <a:lnSpc>
                <a:spcPct val="115000"/>
              </a:lnSpc>
              <a:spcBef>
                <a:spcPts val="600"/>
              </a:spcBef>
              <a:spcAft>
                <a:spcPts val="600"/>
              </a:spcAft>
              <a:buSzPts val="1800"/>
              <a:buChar char="■"/>
              <a:defRPr/>
            </a:lvl9pPr>
          </a:lstStyle>
          <a:p/>
        </p:txBody>
      </p:sp>
      <p:sp>
        <p:nvSpPr>
          <p:cNvPr id="12" name="Google Shape;12;p2"/>
          <p:cNvSpPr txBox="1"/>
          <p:nvPr>
            <p:ph idx="10" type="dt"/>
          </p:nvPr>
        </p:nvSpPr>
        <p:spPr>
          <a:xfrm>
            <a:off x="8837612" y="5883275"/>
            <a:ext cx="1600200" cy="3651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 name="Google Shape;13;p2"/>
          <p:cNvSpPr txBox="1"/>
          <p:nvPr>
            <p:ph idx="11" type="ftr"/>
          </p:nvPr>
        </p:nvSpPr>
        <p:spPr>
          <a:xfrm>
            <a:off x="1141412" y="5883275"/>
            <a:ext cx="75438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 name="Google Shape;14;p2"/>
          <p:cNvSpPr txBox="1"/>
          <p:nvPr>
            <p:ph idx="12" type="sldNum"/>
          </p:nvPr>
        </p:nvSpPr>
        <p:spPr>
          <a:xfrm>
            <a:off x="10514012" y="5883275"/>
            <a:ext cx="551100" cy="365100"/>
          </a:xfrm>
          <a:prstGeom prst="rect">
            <a:avLst/>
          </a:prstGeom>
          <a:noFill/>
          <a:ln>
            <a:noFill/>
          </a:ln>
        </p:spPr>
        <p:txBody>
          <a:bodyPr anchorCtr="0" anchor="ctr" bIns="45700" lIns="91425" spcFirstLastPara="1" rIns="91425" wrap="square" tIns="457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 name="Shape 47"/>
        <p:cNvGrpSpPr/>
        <p:nvPr/>
      </p:nvGrpSpPr>
      <p:grpSpPr>
        <a:xfrm>
          <a:off x="0" y="0"/>
          <a:ext cx="0" cy="0"/>
          <a:chOff x="0" y="0"/>
          <a:chExt cx="0" cy="0"/>
        </a:xfrm>
      </p:grpSpPr>
      <p:sp>
        <p:nvSpPr>
          <p:cNvPr id="48" name="Google Shape;48;p11"/>
          <p:cNvSpPr txBox="1"/>
          <p:nvPr>
            <p:ph idx="1" type="body"/>
          </p:nvPr>
        </p:nvSpPr>
        <p:spPr>
          <a:xfrm>
            <a:off x="415600" y="5640767"/>
            <a:ext cx="7998300" cy="806700"/>
          </a:xfrm>
          <a:prstGeom prst="rect">
            <a:avLst/>
          </a:prstGeom>
          <a:noFill/>
          <a:ln>
            <a:noFill/>
          </a:ln>
        </p:spPr>
        <p:txBody>
          <a:bodyPr anchorCtr="0" anchor="ctr" bIns="121900" lIns="121900" spcFirstLastPara="1" rIns="121900" wrap="square" tIns="121900">
            <a:normAutofit/>
          </a:bodyPr>
          <a:lstStyle>
            <a:lvl1pPr indent="-228600" lvl="0" marL="457200" algn="l">
              <a:lnSpc>
                <a:spcPct val="100000"/>
              </a:lnSpc>
              <a:spcBef>
                <a:spcPts val="0"/>
              </a:spcBef>
              <a:spcAft>
                <a:spcPts val="0"/>
              </a:spcAft>
              <a:buSzPts val="2400"/>
              <a:buNone/>
              <a:defRPr/>
            </a:lvl1pPr>
          </a:lstStyle>
          <a:p/>
        </p:txBody>
      </p:sp>
      <p:sp>
        <p:nvSpPr>
          <p:cNvPr id="49" name="Google Shape;49;p1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12"/>
          <p:cNvSpPr txBox="1"/>
          <p:nvPr>
            <p:ph hasCustomPrompt="1" type="title"/>
          </p:nvPr>
        </p:nvSpPr>
        <p:spPr>
          <a:xfrm>
            <a:off x="415600" y="1474833"/>
            <a:ext cx="11360700" cy="26181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p12"/>
          <p:cNvSpPr txBox="1"/>
          <p:nvPr>
            <p:ph idx="1" type="body"/>
          </p:nvPr>
        </p:nvSpPr>
        <p:spPr>
          <a:xfrm>
            <a:off x="415600" y="4202967"/>
            <a:ext cx="11360700" cy="1734300"/>
          </a:xfrm>
          <a:prstGeom prst="rect">
            <a:avLst/>
          </a:prstGeom>
          <a:noFill/>
          <a:ln>
            <a:noFill/>
          </a:ln>
        </p:spPr>
        <p:txBody>
          <a:bodyPr anchorCtr="0" anchor="t" bIns="121900" lIns="121900" spcFirstLastPara="1" rIns="121900" wrap="square" tIns="121900">
            <a:normAutofit/>
          </a:bodyPr>
          <a:lstStyle>
            <a:lvl1pPr indent="-381000" lvl="0" marL="457200" algn="ctr">
              <a:lnSpc>
                <a:spcPct val="115000"/>
              </a:lnSpc>
              <a:spcBef>
                <a:spcPts val="0"/>
              </a:spcBef>
              <a:spcAft>
                <a:spcPts val="0"/>
              </a:spcAft>
              <a:buSzPts val="2400"/>
              <a:buChar char="●"/>
              <a:defRPr/>
            </a:lvl1pPr>
            <a:lvl2pPr indent="-349250" lvl="1" marL="914400" algn="ctr">
              <a:lnSpc>
                <a:spcPct val="115000"/>
              </a:lnSpc>
              <a:spcBef>
                <a:spcPts val="0"/>
              </a:spcBef>
              <a:spcAft>
                <a:spcPts val="0"/>
              </a:spcAft>
              <a:buSzPts val="1900"/>
              <a:buChar char="○"/>
              <a:defRPr/>
            </a:lvl2pPr>
            <a:lvl3pPr indent="-349250" lvl="2" marL="1371600" algn="ctr">
              <a:lnSpc>
                <a:spcPct val="115000"/>
              </a:lnSpc>
              <a:spcBef>
                <a:spcPts val="0"/>
              </a:spcBef>
              <a:spcAft>
                <a:spcPts val="0"/>
              </a:spcAft>
              <a:buSzPts val="1900"/>
              <a:buChar char="■"/>
              <a:defRPr/>
            </a:lvl3pPr>
            <a:lvl4pPr indent="-349250" lvl="3" marL="1828800" algn="ctr">
              <a:lnSpc>
                <a:spcPct val="115000"/>
              </a:lnSpc>
              <a:spcBef>
                <a:spcPts val="0"/>
              </a:spcBef>
              <a:spcAft>
                <a:spcPts val="0"/>
              </a:spcAft>
              <a:buSzPts val="1900"/>
              <a:buChar char="●"/>
              <a:defRPr/>
            </a:lvl4pPr>
            <a:lvl5pPr indent="-349250" lvl="4" marL="2286000" algn="ctr">
              <a:lnSpc>
                <a:spcPct val="115000"/>
              </a:lnSpc>
              <a:spcBef>
                <a:spcPts val="0"/>
              </a:spcBef>
              <a:spcAft>
                <a:spcPts val="0"/>
              </a:spcAft>
              <a:buSzPts val="1900"/>
              <a:buChar char="○"/>
              <a:defRPr/>
            </a:lvl5pPr>
            <a:lvl6pPr indent="-349250" lvl="5" marL="2743200" algn="ctr">
              <a:lnSpc>
                <a:spcPct val="115000"/>
              </a:lnSpc>
              <a:spcBef>
                <a:spcPts val="0"/>
              </a:spcBef>
              <a:spcAft>
                <a:spcPts val="0"/>
              </a:spcAft>
              <a:buSzPts val="1900"/>
              <a:buChar char="■"/>
              <a:defRPr/>
            </a:lvl6pPr>
            <a:lvl7pPr indent="-349250" lvl="6" marL="3200400" algn="ctr">
              <a:lnSpc>
                <a:spcPct val="115000"/>
              </a:lnSpc>
              <a:spcBef>
                <a:spcPts val="0"/>
              </a:spcBef>
              <a:spcAft>
                <a:spcPts val="0"/>
              </a:spcAft>
              <a:buSzPts val="1900"/>
              <a:buChar char="●"/>
              <a:defRPr/>
            </a:lvl7pPr>
            <a:lvl8pPr indent="-349250" lvl="7" marL="3657600" algn="ctr">
              <a:lnSpc>
                <a:spcPct val="115000"/>
              </a:lnSpc>
              <a:spcBef>
                <a:spcPts val="0"/>
              </a:spcBef>
              <a:spcAft>
                <a:spcPts val="0"/>
              </a:spcAft>
              <a:buSzPts val="1900"/>
              <a:buChar char="○"/>
              <a:defRPr/>
            </a:lvl8pPr>
            <a:lvl9pPr indent="-349250" lvl="8" marL="4114800" algn="ctr">
              <a:lnSpc>
                <a:spcPct val="115000"/>
              </a:lnSpc>
              <a:spcBef>
                <a:spcPts val="0"/>
              </a:spcBef>
              <a:spcAft>
                <a:spcPts val="0"/>
              </a:spcAft>
              <a:buSzPts val="1900"/>
              <a:buChar char="■"/>
              <a:defRPr/>
            </a:lvl9pPr>
          </a:lstStyle>
          <a:p/>
        </p:txBody>
      </p:sp>
      <p:sp>
        <p:nvSpPr>
          <p:cNvPr id="53" name="Google Shape;53;p12"/>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1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415611" y="992767"/>
            <a:ext cx="11360700" cy="27369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p:txBody>
      </p:sp>
      <p:sp>
        <p:nvSpPr>
          <p:cNvPr id="17" name="Google Shape;17;p3"/>
          <p:cNvSpPr txBox="1"/>
          <p:nvPr>
            <p:ph idx="1" type="subTitle"/>
          </p:nvPr>
        </p:nvSpPr>
        <p:spPr>
          <a:xfrm>
            <a:off x="415600" y="3778833"/>
            <a:ext cx="11360700" cy="10569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p:txBody>
      </p:sp>
      <p:sp>
        <p:nvSpPr>
          <p:cNvPr id="18" name="Google Shape;18;p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4"/>
          <p:cNvSpPr txBox="1"/>
          <p:nvPr>
            <p:ph type="title"/>
          </p:nvPr>
        </p:nvSpPr>
        <p:spPr>
          <a:xfrm>
            <a:off x="415600" y="2867800"/>
            <a:ext cx="11360700" cy="11223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1" name="Google Shape;21;p4"/>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24" name="Google Shape;24;p5"/>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25" name="Google Shape;25;p5"/>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6"/>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28" name="Google Shape;28;p6"/>
          <p:cNvSpPr txBox="1"/>
          <p:nvPr>
            <p:ph idx="1" type="body"/>
          </p:nvPr>
        </p:nvSpPr>
        <p:spPr>
          <a:xfrm>
            <a:off x="415600" y="1536633"/>
            <a:ext cx="5333100" cy="45552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29" name="Google Shape;29;p6"/>
          <p:cNvSpPr txBox="1"/>
          <p:nvPr>
            <p:ph idx="2" type="body"/>
          </p:nvPr>
        </p:nvSpPr>
        <p:spPr>
          <a:xfrm>
            <a:off x="6443200" y="1536633"/>
            <a:ext cx="5333100" cy="45552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0" name="Google Shape;30;p6"/>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7"/>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33" name="Google Shape;33;p7"/>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8"/>
          <p:cNvSpPr txBox="1"/>
          <p:nvPr>
            <p:ph type="title"/>
          </p:nvPr>
        </p:nvSpPr>
        <p:spPr>
          <a:xfrm>
            <a:off x="415600" y="740800"/>
            <a:ext cx="3744000" cy="10077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36" name="Google Shape;36;p8"/>
          <p:cNvSpPr txBox="1"/>
          <p:nvPr>
            <p:ph idx="1" type="body"/>
          </p:nvPr>
        </p:nvSpPr>
        <p:spPr>
          <a:xfrm>
            <a:off x="415600" y="1852800"/>
            <a:ext cx="3744000" cy="4239300"/>
          </a:xfrm>
          <a:prstGeom prst="rect">
            <a:avLst/>
          </a:prstGeom>
          <a:noFill/>
          <a:ln>
            <a:noFill/>
          </a:ln>
        </p:spPr>
        <p:txBody>
          <a:bodyPr anchorCtr="0" anchor="t" bIns="121900" lIns="121900" spcFirstLastPara="1" rIns="121900" wrap="square" tIns="121900">
            <a:norm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7" name="Google Shape;37;p8"/>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sp>
        <p:nvSpPr>
          <p:cNvPr id="39" name="Google Shape;39;p9"/>
          <p:cNvSpPr txBox="1"/>
          <p:nvPr>
            <p:ph type="title"/>
          </p:nvPr>
        </p:nvSpPr>
        <p:spPr>
          <a:xfrm>
            <a:off x="653667" y="600200"/>
            <a:ext cx="8490300" cy="5454300"/>
          </a:xfrm>
          <a:prstGeom prst="rect">
            <a:avLst/>
          </a:prstGeom>
          <a:noFill/>
          <a:ln>
            <a:noFill/>
          </a:ln>
        </p:spPr>
        <p:txBody>
          <a:bodyPr anchorCtr="0" anchor="ctr" bIns="121900" lIns="121900" spcFirstLastPara="1" rIns="121900" wrap="square" tIns="121900">
            <a:norm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p:txBody>
      </p:sp>
      <p:sp>
        <p:nvSpPr>
          <p:cNvPr id="40" name="Google Shape;40;p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10"/>
          <p:cNvSpPr/>
          <p:nvPr/>
        </p:nvSpPr>
        <p:spPr>
          <a:xfrm>
            <a:off x="6096000" y="-167"/>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10"/>
          <p:cNvSpPr txBox="1"/>
          <p:nvPr>
            <p:ph type="title"/>
          </p:nvPr>
        </p:nvSpPr>
        <p:spPr>
          <a:xfrm>
            <a:off x="354000" y="1644233"/>
            <a:ext cx="5393700" cy="19764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44" name="Google Shape;44;p10"/>
          <p:cNvSpPr txBox="1"/>
          <p:nvPr>
            <p:ph idx="1" type="subTitle"/>
          </p:nvPr>
        </p:nvSpPr>
        <p:spPr>
          <a:xfrm>
            <a:off x="354000" y="3737433"/>
            <a:ext cx="5393700" cy="16467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5" name="Google Shape;45;p10"/>
          <p:cNvSpPr txBox="1"/>
          <p:nvPr>
            <p:ph idx="2" type="body"/>
          </p:nvPr>
        </p:nvSpPr>
        <p:spPr>
          <a:xfrm>
            <a:off x="6586000" y="965433"/>
            <a:ext cx="5115900" cy="4926900"/>
          </a:xfrm>
          <a:prstGeom prst="rect">
            <a:avLst/>
          </a:prstGeom>
          <a:noFill/>
          <a:ln>
            <a:noFill/>
          </a:ln>
        </p:spPr>
        <p:txBody>
          <a:bodyPr anchorCtr="0" anchor="ctr"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46" name="Google Shape;46;p1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marR="0" rtl="0" algn="l">
              <a:lnSpc>
                <a:spcPct val="115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1pPr>
            <a:lvl2pPr indent="-349250" lvl="1" marL="9144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2pPr>
            <a:lvl3pPr indent="-349250" lvl="2" marL="13716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3pPr>
            <a:lvl4pPr indent="-349250" lvl="3" marL="18288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4pPr>
            <a:lvl5pPr indent="-349250" lvl="4" marL="22860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5pPr>
            <a:lvl6pPr indent="-349250" lvl="5" marL="27432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6pPr>
            <a:lvl7pPr indent="-349250" lvl="6" marL="32004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7pPr>
            <a:lvl8pPr indent="-349250" lvl="7" marL="36576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8pPr>
            <a:lvl9pPr indent="-349250" lvl="8" marL="41148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spd="slow">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5.png"/><Relationship Id="rId7"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lt1"/>
              </a:buClr>
              <a:buSzPts val="3200"/>
              <a:buFont typeface="Algerian"/>
              <a:buNone/>
            </a:pPr>
            <a:r>
              <a:rPr b="1" lang="en-US">
                <a:latin typeface="Algerian"/>
                <a:ea typeface="Algerian"/>
                <a:cs typeface="Algerian"/>
                <a:sym typeface="Algerian"/>
              </a:rPr>
              <a:t>INDUSTRY PROJECT PRESENTATION</a:t>
            </a:r>
            <a:br>
              <a:rPr b="1" lang="en-US">
                <a:latin typeface="Algerian"/>
                <a:ea typeface="Algerian"/>
                <a:cs typeface="Algerian"/>
                <a:sym typeface="Algerian"/>
              </a:rPr>
            </a:br>
            <a:r>
              <a:rPr b="1" lang="en-US">
                <a:latin typeface="Algerian"/>
                <a:ea typeface="Algerian"/>
                <a:cs typeface="Algerian"/>
                <a:sym typeface="Algerian"/>
              </a:rPr>
              <a:t>ON</a:t>
            </a:r>
            <a:br>
              <a:rPr b="1" lang="en-US">
                <a:latin typeface="Algerian"/>
                <a:ea typeface="Algerian"/>
                <a:cs typeface="Algerian"/>
                <a:sym typeface="Algerian"/>
              </a:rPr>
            </a:br>
            <a:r>
              <a:rPr b="1" lang="en-US">
                <a:latin typeface="Algerian"/>
                <a:ea typeface="Algerian"/>
                <a:cs typeface="Algerian"/>
                <a:sym typeface="Algerian"/>
              </a:rPr>
              <a:t>REMOTE SENSING &amp; geo-spatial analysis</a:t>
            </a:r>
            <a:endParaRPr b="1">
              <a:latin typeface="Algerian"/>
              <a:ea typeface="Algerian"/>
              <a:cs typeface="Algerian"/>
              <a:sym typeface="Algerian"/>
            </a:endParaRPr>
          </a:p>
        </p:txBody>
      </p:sp>
      <p:sp>
        <p:nvSpPr>
          <p:cNvPr id="61" name="Google Shape;61;p14"/>
          <p:cNvSpPr txBox="1"/>
          <p:nvPr>
            <p:ph idx="1" type="body"/>
          </p:nvPr>
        </p:nvSpPr>
        <p:spPr>
          <a:xfrm>
            <a:off x="1141413" y="2729948"/>
            <a:ext cx="9905998" cy="3419062"/>
          </a:xfrm>
          <a:prstGeom prst="rect">
            <a:avLst/>
          </a:prstGeom>
          <a:noFill/>
          <a:ln>
            <a:noFill/>
          </a:ln>
        </p:spPr>
        <p:txBody>
          <a:bodyPr anchorCtr="0" anchor="ctr" bIns="45700" lIns="91425" spcFirstLastPara="1" rIns="91425" wrap="square" tIns="45700">
            <a:normAutofit lnSpcReduction="20000"/>
          </a:bodyPr>
          <a:lstStyle/>
          <a:p>
            <a:pPr indent="0" lvl="0" marL="0" rtl="0" algn="ctr">
              <a:lnSpc>
                <a:spcPct val="115000"/>
              </a:lnSpc>
              <a:spcBef>
                <a:spcPts val="0"/>
              </a:spcBef>
              <a:spcAft>
                <a:spcPts val="0"/>
              </a:spcAft>
              <a:buSzPts val="3027"/>
              <a:buNone/>
            </a:pPr>
            <a:r>
              <a:rPr b="1" lang="en-US" sz="2800">
                <a:solidFill>
                  <a:schemeClr val="dk1"/>
                </a:solidFill>
                <a:latin typeface="Algerian"/>
                <a:ea typeface="Algerian"/>
                <a:cs typeface="Algerian"/>
                <a:sym typeface="Algerian"/>
              </a:rPr>
              <a:t>Group ID : A-3</a:t>
            </a:r>
            <a:endParaRPr b="1">
              <a:solidFill>
                <a:schemeClr val="dk1"/>
              </a:solidFill>
              <a:latin typeface="Algerian"/>
              <a:ea typeface="Algerian"/>
              <a:cs typeface="Algerian"/>
              <a:sym typeface="Algerian"/>
            </a:endParaRPr>
          </a:p>
          <a:p>
            <a:pPr indent="0" lvl="0" marL="0" rtl="0" algn="ctr">
              <a:lnSpc>
                <a:spcPct val="115000"/>
              </a:lnSpc>
              <a:spcBef>
                <a:spcPts val="1160"/>
              </a:spcBef>
              <a:spcAft>
                <a:spcPts val="0"/>
              </a:spcAft>
              <a:buSzPts val="3027"/>
              <a:buNone/>
            </a:pPr>
            <a:r>
              <a:rPr b="1" lang="en-US" sz="2800">
                <a:solidFill>
                  <a:schemeClr val="dk1"/>
                </a:solidFill>
                <a:latin typeface="Algerian"/>
                <a:ea typeface="Algerian"/>
                <a:cs typeface="Algerian"/>
                <a:sym typeface="Algerian"/>
              </a:rPr>
              <a:t>Group Members</a:t>
            </a:r>
            <a:endParaRPr b="1">
              <a:solidFill>
                <a:schemeClr val="dk1"/>
              </a:solidFill>
              <a:latin typeface="Algerian"/>
              <a:ea typeface="Algerian"/>
              <a:cs typeface="Algerian"/>
              <a:sym typeface="Algerian"/>
            </a:endParaRPr>
          </a:p>
          <a:p>
            <a:pPr indent="0" lvl="0" marL="0" rtl="0" algn="ctr">
              <a:lnSpc>
                <a:spcPct val="115000"/>
              </a:lnSpc>
              <a:spcBef>
                <a:spcPts val="1160"/>
              </a:spcBef>
              <a:spcAft>
                <a:spcPts val="0"/>
              </a:spcAft>
              <a:buSzPts val="3027"/>
              <a:buNone/>
            </a:pPr>
            <a:r>
              <a:rPr b="1" lang="en-US" sz="2800">
                <a:solidFill>
                  <a:schemeClr val="dk1"/>
                </a:solidFill>
                <a:latin typeface="Algerian"/>
                <a:ea typeface="Algerian"/>
                <a:cs typeface="Algerian"/>
                <a:sym typeface="Algerian"/>
              </a:rPr>
              <a:t>Akshay saxena			(bda-17162121001)</a:t>
            </a:r>
            <a:endParaRPr b="1">
              <a:solidFill>
                <a:schemeClr val="dk1"/>
              </a:solidFill>
              <a:latin typeface="Algerian"/>
              <a:ea typeface="Algerian"/>
              <a:cs typeface="Algerian"/>
              <a:sym typeface="Algerian"/>
            </a:endParaRPr>
          </a:p>
          <a:p>
            <a:pPr indent="0" lvl="0" marL="0" rtl="0" algn="ctr">
              <a:lnSpc>
                <a:spcPct val="115000"/>
              </a:lnSpc>
              <a:spcBef>
                <a:spcPts val="1160"/>
              </a:spcBef>
              <a:spcAft>
                <a:spcPts val="0"/>
              </a:spcAft>
              <a:buSzPts val="3027"/>
              <a:buNone/>
            </a:pPr>
            <a:r>
              <a:rPr b="1" lang="en-US" sz="2800">
                <a:solidFill>
                  <a:schemeClr val="dk1"/>
                </a:solidFill>
                <a:latin typeface="Algerian"/>
                <a:ea typeface="Algerian"/>
                <a:cs typeface="Algerian"/>
                <a:sym typeface="Algerian"/>
              </a:rPr>
              <a:t>Divij Bhutani 			(BDA-17162121002)</a:t>
            </a:r>
            <a:endParaRPr b="1">
              <a:solidFill>
                <a:schemeClr val="dk1"/>
              </a:solidFill>
              <a:latin typeface="Algerian"/>
              <a:ea typeface="Algerian"/>
              <a:cs typeface="Algerian"/>
              <a:sym typeface="Algerian"/>
            </a:endParaRPr>
          </a:p>
          <a:p>
            <a:pPr indent="0" lvl="0" marL="0" rtl="0" algn="ctr">
              <a:lnSpc>
                <a:spcPct val="115000"/>
              </a:lnSpc>
              <a:spcBef>
                <a:spcPts val="1160"/>
              </a:spcBef>
              <a:spcAft>
                <a:spcPts val="0"/>
              </a:spcAft>
              <a:buSzPts val="3027"/>
              <a:buNone/>
            </a:pPr>
            <a:r>
              <a:rPr b="1" lang="en-US" sz="2800">
                <a:solidFill>
                  <a:schemeClr val="dk1"/>
                </a:solidFill>
                <a:latin typeface="Algerian"/>
                <a:ea typeface="Algerian"/>
                <a:cs typeface="Algerian"/>
                <a:sym typeface="Algerian"/>
              </a:rPr>
              <a:t>Institute of Computer Technology, Ganpat </a:t>
            </a:r>
            <a:r>
              <a:rPr b="1" lang="en-US" sz="2400">
                <a:solidFill>
                  <a:schemeClr val="dk1"/>
                </a:solidFill>
                <a:latin typeface="Algerian"/>
                <a:ea typeface="Algerian"/>
                <a:cs typeface="Algerian"/>
                <a:sym typeface="Algerian"/>
              </a:rPr>
              <a:t>University</a:t>
            </a:r>
            <a:endParaRPr b="1">
              <a:solidFill>
                <a:schemeClr val="dk1"/>
              </a:solidFill>
              <a:latin typeface="Algerian"/>
              <a:ea typeface="Algerian"/>
              <a:cs typeface="Algerian"/>
              <a:sym typeface="Algerian"/>
            </a:endParaRPr>
          </a:p>
          <a:p>
            <a:pPr indent="0" lvl="0" marL="0" rtl="0" algn="ctr">
              <a:lnSpc>
                <a:spcPct val="115000"/>
              </a:lnSpc>
              <a:spcBef>
                <a:spcPts val="1080"/>
              </a:spcBef>
              <a:spcAft>
                <a:spcPts val="0"/>
              </a:spcAft>
              <a:buSzPts val="2595"/>
              <a:buNone/>
            </a:pPr>
            <a:r>
              <a:rPr b="1" lang="en-US" sz="2400">
                <a:solidFill>
                  <a:schemeClr val="dk1"/>
                </a:solidFill>
                <a:latin typeface="Algerian"/>
                <a:ea typeface="Algerian"/>
                <a:cs typeface="Algerian"/>
                <a:sym typeface="Algerian"/>
              </a:rPr>
              <a:t>Date: 6 MARCH, 2021</a:t>
            </a:r>
            <a:endParaRPr b="1">
              <a:solidFill>
                <a:schemeClr val="dk1"/>
              </a:solidFill>
              <a:latin typeface="Algerian"/>
              <a:ea typeface="Algerian"/>
              <a:cs typeface="Algerian"/>
              <a:sym typeface="Algeri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1080713" y="230275"/>
            <a:ext cx="9906000" cy="190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Detecting Afforestation and Deforestation</a:t>
            </a:r>
            <a:endParaRPr/>
          </a:p>
        </p:txBody>
      </p:sp>
      <p:sp>
        <p:nvSpPr>
          <p:cNvPr id="119" name="Google Shape;119;p23"/>
          <p:cNvSpPr txBox="1"/>
          <p:nvPr>
            <p:ph idx="1" type="body"/>
          </p:nvPr>
        </p:nvSpPr>
        <p:spPr>
          <a:xfrm>
            <a:off x="1080725" y="1681600"/>
            <a:ext cx="9906000" cy="48273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None/>
            </a:pPr>
            <a:r>
              <a:rPr lang="en-US"/>
              <a:t> </a:t>
            </a:r>
            <a:r>
              <a:rPr lang="en-US" sz="2500"/>
              <a:t>1.Acquire Data</a:t>
            </a:r>
            <a:endParaRPr sz="2500"/>
          </a:p>
          <a:p>
            <a:pPr indent="0" lvl="0" marL="0" rtl="0" algn="l">
              <a:spcBef>
                <a:spcPts val="360"/>
              </a:spcBef>
              <a:spcAft>
                <a:spcPts val="0"/>
              </a:spcAft>
              <a:buNone/>
            </a:pPr>
            <a:r>
              <a:rPr lang="en-US" sz="2500"/>
              <a:t>2. Import Band images in Qgis</a:t>
            </a:r>
            <a:endParaRPr sz="2500"/>
          </a:p>
          <a:p>
            <a:pPr indent="0" lvl="0" marL="0" rtl="0" algn="l">
              <a:spcBef>
                <a:spcPts val="360"/>
              </a:spcBef>
              <a:spcAft>
                <a:spcPts val="0"/>
              </a:spcAft>
              <a:buNone/>
            </a:pPr>
            <a:r>
              <a:rPr lang="en-US" sz="2500"/>
              <a:t>3.Make composite layer for band combinations (8-4-3 for vegetation)</a:t>
            </a:r>
            <a:endParaRPr sz="2500"/>
          </a:p>
          <a:p>
            <a:pPr indent="0" lvl="0" marL="0" rtl="0" algn="l">
              <a:spcBef>
                <a:spcPts val="360"/>
              </a:spcBef>
              <a:spcAft>
                <a:spcPts val="0"/>
              </a:spcAft>
              <a:buNone/>
            </a:pPr>
            <a:r>
              <a:rPr lang="en-US" sz="2500"/>
              <a:t>4. Clip the desired area from both the images (2016 and 2021) and merge them. To verify the result, I took NDVI difference of both year images.</a:t>
            </a:r>
            <a:endParaRPr sz="2500"/>
          </a:p>
          <a:p>
            <a:pPr indent="0" lvl="0" marL="0" rtl="0" algn="l">
              <a:spcBef>
                <a:spcPts val="360"/>
              </a:spcBef>
              <a:spcAft>
                <a:spcPts val="0"/>
              </a:spcAft>
              <a:buNone/>
            </a:pPr>
            <a:r>
              <a:rPr lang="en-US" sz="2500"/>
              <a:t>5. Create a shapefile for training input</a:t>
            </a:r>
            <a:endParaRPr sz="2500"/>
          </a:p>
          <a:p>
            <a:pPr indent="0" lvl="0" marL="0" rtl="0" algn="l">
              <a:spcBef>
                <a:spcPts val="360"/>
              </a:spcBef>
              <a:spcAft>
                <a:spcPts val="0"/>
              </a:spcAft>
              <a:buNone/>
            </a:pPr>
            <a:r>
              <a:rPr lang="en-US" sz="2500"/>
              <a:t>6. Load training shapefile and merged image into R for Random forest classification</a:t>
            </a:r>
            <a:endParaRPr sz="2500"/>
          </a:p>
          <a:p>
            <a:pPr indent="0" lvl="0" marL="0" rtl="0" algn="l">
              <a:spcBef>
                <a:spcPts val="360"/>
              </a:spcBef>
              <a:spcAft>
                <a:spcPts val="0"/>
              </a:spcAft>
              <a:buNone/>
            </a:pPr>
            <a:r>
              <a:rPr lang="en-US" sz="2500"/>
              <a:t>7. Style the output image.</a:t>
            </a:r>
            <a:endParaRPr sz="2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4"/>
          <p:cNvPicPr preferRelativeResize="0"/>
          <p:nvPr/>
        </p:nvPicPr>
        <p:blipFill>
          <a:blip r:embed="rId3">
            <a:alphaModFix/>
          </a:blip>
          <a:stretch>
            <a:fillRect/>
          </a:stretch>
        </p:blipFill>
        <p:spPr>
          <a:xfrm>
            <a:off x="8169084" y="184150"/>
            <a:ext cx="3620666" cy="1310275"/>
          </a:xfrm>
          <a:prstGeom prst="rect">
            <a:avLst/>
          </a:prstGeom>
          <a:noFill/>
          <a:ln>
            <a:noFill/>
          </a:ln>
        </p:spPr>
      </p:pic>
      <p:pic>
        <p:nvPicPr>
          <p:cNvPr id="125" name="Google Shape;125;p24"/>
          <p:cNvPicPr preferRelativeResize="0"/>
          <p:nvPr/>
        </p:nvPicPr>
        <p:blipFill>
          <a:blip r:embed="rId4">
            <a:alphaModFix/>
          </a:blip>
          <a:stretch>
            <a:fillRect/>
          </a:stretch>
        </p:blipFill>
        <p:spPr>
          <a:xfrm>
            <a:off x="3101675" y="3546400"/>
            <a:ext cx="2838450" cy="876300"/>
          </a:xfrm>
          <a:prstGeom prst="rect">
            <a:avLst/>
          </a:prstGeom>
          <a:noFill/>
          <a:ln>
            <a:noFill/>
          </a:ln>
        </p:spPr>
      </p:pic>
      <p:pic>
        <p:nvPicPr>
          <p:cNvPr id="126" name="Google Shape;126;p24"/>
          <p:cNvPicPr preferRelativeResize="0"/>
          <p:nvPr/>
        </p:nvPicPr>
        <p:blipFill>
          <a:blip r:embed="rId5">
            <a:alphaModFix/>
          </a:blip>
          <a:stretch>
            <a:fillRect/>
          </a:stretch>
        </p:blipFill>
        <p:spPr>
          <a:xfrm>
            <a:off x="-191551" y="0"/>
            <a:ext cx="6972950" cy="5204775"/>
          </a:xfrm>
          <a:prstGeom prst="rect">
            <a:avLst/>
          </a:prstGeom>
          <a:noFill/>
          <a:ln>
            <a:noFill/>
          </a:ln>
        </p:spPr>
      </p:pic>
      <p:pic>
        <p:nvPicPr>
          <p:cNvPr id="127" name="Google Shape;127;p24"/>
          <p:cNvPicPr preferRelativeResize="0"/>
          <p:nvPr/>
        </p:nvPicPr>
        <p:blipFill>
          <a:blip r:embed="rId6">
            <a:alphaModFix/>
          </a:blip>
          <a:stretch>
            <a:fillRect/>
          </a:stretch>
        </p:blipFill>
        <p:spPr>
          <a:xfrm>
            <a:off x="5940125" y="1494425"/>
            <a:ext cx="6191250" cy="5286375"/>
          </a:xfrm>
          <a:prstGeom prst="rect">
            <a:avLst/>
          </a:prstGeom>
          <a:noFill/>
          <a:ln>
            <a:noFill/>
          </a:ln>
        </p:spPr>
      </p:pic>
      <p:pic>
        <p:nvPicPr>
          <p:cNvPr id="128" name="Google Shape;128;p24"/>
          <p:cNvPicPr preferRelativeResize="0"/>
          <p:nvPr/>
        </p:nvPicPr>
        <p:blipFill>
          <a:blip r:embed="rId7">
            <a:alphaModFix/>
          </a:blip>
          <a:stretch>
            <a:fillRect/>
          </a:stretch>
        </p:blipFill>
        <p:spPr>
          <a:xfrm>
            <a:off x="171550" y="5287175"/>
            <a:ext cx="4244150" cy="1310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1141413" y="609600"/>
            <a:ext cx="9906000" cy="1078523"/>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800"/>
              <a:buNone/>
            </a:pPr>
            <a:r>
              <a:rPr lang="en-US" sz="3200"/>
              <a:t>Change Detection</a:t>
            </a:r>
            <a:endParaRPr sz="3200"/>
          </a:p>
        </p:txBody>
      </p:sp>
      <p:sp>
        <p:nvSpPr>
          <p:cNvPr id="134" name="Google Shape;134;p25"/>
          <p:cNvSpPr txBox="1"/>
          <p:nvPr>
            <p:ph idx="1" type="body"/>
          </p:nvPr>
        </p:nvSpPr>
        <p:spPr>
          <a:xfrm>
            <a:off x="1141413" y="1828799"/>
            <a:ext cx="9906000" cy="4574400"/>
          </a:xfrm>
          <a:prstGeom prst="rect">
            <a:avLst/>
          </a:prstGeom>
          <a:noFill/>
          <a:ln>
            <a:noFill/>
          </a:ln>
        </p:spPr>
        <p:txBody>
          <a:bodyPr anchorCtr="0" anchor="ctr" bIns="45700" lIns="91425" spcFirstLastPara="1" rIns="91425" wrap="square" tIns="45700">
            <a:normAutofit/>
          </a:bodyPr>
          <a:lstStyle/>
          <a:p>
            <a:pPr indent="0" lvl="0" marL="0" rtl="0" algn="l">
              <a:spcBef>
                <a:spcPts val="360"/>
              </a:spcBef>
              <a:spcAft>
                <a:spcPts val="0"/>
              </a:spcAft>
              <a:buClr>
                <a:schemeClr val="dk1"/>
              </a:buClr>
              <a:buSzPts val="1100"/>
              <a:buFont typeface="Arial"/>
              <a:buNone/>
            </a:pPr>
            <a:r>
              <a:rPr lang="en-US" sz="2100"/>
              <a:t>1.Acquire Data</a:t>
            </a:r>
            <a:endParaRPr sz="2100"/>
          </a:p>
          <a:p>
            <a:pPr indent="0" lvl="0" marL="0" rtl="0" algn="l">
              <a:spcBef>
                <a:spcPts val="600"/>
              </a:spcBef>
              <a:spcAft>
                <a:spcPts val="0"/>
              </a:spcAft>
              <a:buClr>
                <a:schemeClr val="dk1"/>
              </a:buClr>
              <a:buSzPts val="1100"/>
              <a:buFont typeface="Arial"/>
              <a:buNone/>
            </a:pPr>
            <a:r>
              <a:rPr lang="en-US" sz="2100"/>
              <a:t>2. Import Band images in Qgis</a:t>
            </a:r>
            <a:endParaRPr sz="2100"/>
          </a:p>
          <a:p>
            <a:pPr indent="0" lvl="0" marL="0" rtl="0" algn="l">
              <a:spcBef>
                <a:spcPts val="600"/>
              </a:spcBef>
              <a:spcAft>
                <a:spcPts val="0"/>
              </a:spcAft>
              <a:buClr>
                <a:schemeClr val="dk1"/>
              </a:buClr>
              <a:buSzPts val="1100"/>
              <a:buFont typeface="Arial"/>
              <a:buNone/>
            </a:pPr>
            <a:r>
              <a:rPr lang="en-US" sz="2100"/>
              <a:t>3.Make composite layer for band combinations (8-4-3 for vegetation)</a:t>
            </a:r>
            <a:endParaRPr sz="2100"/>
          </a:p>
          <a:p>
            <a:pPr indent="0" lvl="0" marL="0" rtl="0" algn="l">
              <a:spcBef>
                <a:spcPts val="600"/>
              </a:spcBef>
              <a:spcAft>
                <a:spcPts val="0"/>
              </a:spcAft>
              <a:buClr>
                <a:schemeClr val="dk1"/>
              </a:buClr>
              <a:buSzPts val="1100"/>
              <a:buFont typeface="Arial"/>
              <a:buNone/>
            </a:pPr>
            <a:r>
              <a:rPr lang="en-US" sz="2100"/>
              <a:t>4. Clip the desired area from all the images (Jan-2016,Feb-2017,Feb-18,Feb-19,Feb-20 and Jan-2021) and merge them. To verify the result, I took </a:t>
            </a:r>
            <a:r>
              <a:rPr lang="en-US" sz="2100"/>
              <a:t>NDVI</a:t>
            </a:r>
            <a:r>
              <a:rPr lang="en-US" sz="2100"/>
              <a:t> difference of images.</a:t>
            </a:r>
            <a:endParaRPr sz="2100"/>
          </a:p>
          <a:p>
            <a:pPr indent="0" lvl="0" marL="0" rtl="0" algn="l">
              <a:spcBef>
                <a:spcPts val="600"/>
              </a:spcBef>
              <a:spcAft>
                <a:spcPts val="0"/>
              </a:spcAft>
              <a:buClr>
                <a:schemeClr val="dk1"/>
              </a:buClr>
              <a:buSzPts val="1100"/>
              <a:buFont typeface="Arial"/>
              <a:buNone/>
            </a:pPr>
            <a:r>
              <a:rPr lang="en-US" sz="2100"/>
              <a:t>5. Create a shapefile for training input</a:t>
            </a:r>
            <a:endParaRPr sz="2100"/>
          </a:p>
          <a:p>
            <a:pPr indent="0" lvl="0" marL="0" rtl="0" algn="l">
              <a:spcBef>
                <a:spcPts val="600"/>
              </a:spcBef>
              <a:spcAft>
                <a:spcPts val="0"/>
              </a:spcAft>
              <a:buClr>
                <a:schemeClr val="dk1"/>
              </a:buClr>
              <a:buSzPts val="1100"/>
              <a:buFont typeface="Arial"/>
              <a:buNone/>
            </a:pPr>
            <a:r>
              <a:rPr lang="en-US" sz="2100"/>
              <a:t>6. Load training shapefile and merged image into R for Random forest classification</a:t>
            </a:r>
            <a:endParaRPr sz="2100"/>
          </a:p>
          <a:p>
            <a:pPr indent="0" lvl="0" marL="0" rtl="0" algn="l">
              <a:spcBef>
                <a:spcPts val="600"/>
              </a:spcBef>
              <a:spcAft>
                <a:spcPts val="600"/>
              </a:spcAft>
              <a:buClr>
                <a:schemeClr val="dk1"/>
              </a:buClr>
              <a:buSzPts val="1100"/>
              <a:buFont typeface="Arial"/>
              <a:buNone/>
            </a:pPr>
            <a:r>
              <a:rPr lang="en-US" sz="2100"/>
              <a:t>7. Style the output image.</a:t>
            </a:r>
            <a:endParaRPr sz="3100">
              <a:solidFill>
                <a:schemeClr val="dk1"/>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txBox="1"/>
          <p:nvPr>
            <p:ph idx="1" type="body"/>
          </p:nvPr>
        </p:nvSpPr>
        <p:spPr>
          <a:xfrm>
            <a:off x="0" y="89475"/>
            <a:ext cx="8522700" cy="5799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None/>
            </a:pPr>
            <a:r>
              <a:rPr b="1" lang="en-US"/>
              <a:t>Results</a:t>
            </a:r>
            <a:endParaRPr b="1"/>
          </a:p>
        </p:txBody>
      </p:sp>
      <p:pic>
        <p:nvPicPr>
          <p:cNvPr id="140" name="Google Shape;140;p26"/>
          <p:cNvPicPr preferRelativeResize="0"/>
          <p:nvPr/>
        </p:nvPicPr>
        <p:blipFill>
          <a:blip r:embed="rId3">
            <a:alphaModFix/>
          </a:blip>
          <a:stretch>
            <a:fillRect/>
          </a:stretch>
        </p:blipFill>
        <p:spPr>
          <a:xfrm>
            <a:off x="2562900" y="669375"/>
            <a:ext cx="8065000" cy="62444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7"/>
          <p:cNvSpPr txBox="1"/>
          <p:nvPr>
            <p:ph type="title"/>
          </p:nvPr>
        </p:nvSpPr>
        <p:spPr>
          <a:xfrm>
            <a:off x="1141413" y="609600"/>
            <a:ext cx="9906000" cy="190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Publishing</a:t>
            </a:r>
            <a:endParaRPr/>
          </a:p>
        </p:txBody>
      </p:sp>
      <p:sp>
        <p:nvSpPr>
          <p:cNvPr id="146" name="Google Shape;146;p27"/>
          <p:cNvSpPr txBox="1"/>
          <p:nvPr>
            <p:ph idx="1" type="body"/>
          </p:nvPr>
        </p:nvSpPr>
        <p:spPr>
          <a:xfrm>
            <a:off x="1141413" y="2666999"/>
            <a:ext cx="9906000" cy="3124200"/>
          </a:xfrm>
          <a:prstGeom prst="rect">
            <a:avLst/>
          </a:prstGeom>
        </p:spPr>
        <p:txBody>
          <a:bodyPr anchorCtr="0" anchor="ctr" bIns="45700" lIns="91425" spcFirstLastPara="1" rIns="91425" wrap="square" tIns="45700">
            <a:normAutofit/>
          </a:bodyPr>
          <a:lstStyle/>
          <a:p>
            <a:pPr indent="-400050" lvl="0" marL="457200" rtl="0" algn="l">
              <a:lnSpc>
                <a:spcPct val="100000"/>
              </a:lnSpc>
              <a:spcBef>
                <a:spcPts val="440"/>
              </a:spcBef>
              <a:spcAft>
                <a:spcPts val="0"/>
              </a:spcAft>
              <a:buClr>
                <a:schemeClr val="dk1"/>
              </a:buClr>
              <a:buSzPts val="2700"/>
              <a:buFont typeface="Times New Roman"/>
              <a:buAutoNum type="arabicPeriod"/>
            </a:pPr>
            <a:r>
              <a:rPr lang="en-US" sz="2700">
                <a:solidFill>
                  <a:schemeClr val="dk1"/>
                </a:solidFill>
                <a:latin typeface="Times New Roman"/>
                <a:ea typeface="Times New Roman"/>
                <a:cs typeface="Times New Roman"/>
                <a:sym typeface="Times New Roman"/>
              </a:rPr>
              <a:t>Vectorize raster images in QGIS.</a:t>
            </a:r>
            <a:endParaRPr sz="2700">
              <a:solidFill>
                <a:schemeClr val="dk1"/>
              </a:solidFill>
              <a:latin typeface="Times New Roman"/>
              <a:ea typeface="Times New Roman"/>
              <a:cs typeface="Times New Roman"/>
              <a:sym typeface="Times New Roman"/>
            </a:endParaRPr>
          </a:p>
          <a:p>
            <a:pPr indent="-400050" lvl="0" marL="457200" rtl="0" algn="l">
              <a:lnSpc>
                <a:spcPct val="100000"/>
              </a:lnSpc>
              <a:spcBef>
                <a:spcPts val="0"/>
              </a:spcBef>
              <a:spcAft>
                <a:spcPts val="0"/>
              </a:spcAft>
              <a:buClr>
                <a:schemeClr val="dk1"/>
              </a:buClr>
              <a:buSzPts val="2700"/>
              <a:buFont typeface="Times New Roman"/>
              <a:buAutoNum type="arabicPeriod"/>
            </a:pPr>
            <a:r>
              <a:rPr lang="en-US" sz="2700">
                <a:solidFill>
                  <a:schemeClr val="dk1"/>
                </a:solidFill>
                <a:latin typeface="Times New Roman"/>
                <a:ea typeface="Times New Roman"/>
                <a:cs typeface="Times New Roman"/>
                <a:sym typeface="Times New Roman"/>
              </a:rPr>
              <a:t>Publish them in geoserver.</a:t>
            </a:r>
            <a:endParaRPr sz="2700">
              <a:solidFill>
                <a:schemeClr val="dk1"/>
              </a:solidFill>
              <a:latin typeface="Times New Roman"/>
              <a:ea typeface="Times New Roman"/>
              <a:cs typeface="Times New Roman"/>
              <a:sym typeface="Times New Roman"/>
            </a:endParaRPr>
          </a:p>
          <a:p>
            <a:pPr indent="-400050" lvl="0" marL="457200" rtl="0" algn="l">
              <a:lnSpc>
                <a:spcPct val="100000"/>
              </a:lnSpc>
              <a:spcBef>
                <a:spcPts val="0"/>
              </a:spcBef>
              <a:spcAft>
                <a:spcPts val="0"/>
              </a:spcAft>
              <a:buClr>
                <a:schemeClr val="dk1"/>
              </a:buClr>
              <a:buSzPts val="2700"/>
              <a:buFont typeface="Times New Roman"/>
              <a:buAutoNum type="arabicPeriod"/>
            </a:pPr>
            <a:r>
              <a:rPr lang="en-US" sz="2700">
                <a:solidFill>
                  <a:schemeClr val="dk1"/>
                </a:solidFill>
                <a:latin typeface="Times New Roman"/>
                <a:ea typeface="Times New Roman"/>
                <a:cs typeface="Times New Roman"/>
                <a:sym typeface="Times New Roman"/>
              </a:rPr>
              <a:t>Create a web application page using extjs,openlayer,html.</a:t>
            </a:r>
            <a:endParaRPr sz="27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8"/>
          <p:cNvSpPr txBox="1"/>
          <p:nvPr>
            <p:ph type="title"/>
          </p:nvPr>
        </p:nvSpPr>
        <p:spPr>
          <a:xfrm>
            <a:off x="978150" y="131400"/>
            <a:ext cx="9906000" cy="6888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Output of Web Application</a:t>
            </a:r>
            <a:endParaRPr/>
          </a:p>
        </p:txBody>
      </p:sp>
      <p:pic>
        <p:nvPicPr>
          <p:cNvPr id="152" name="Google Shape;152;p28"/>
          <p:cNvPicPr preferRelativeResize="0"/>
          <p:nvPr/>
        </p:nvPicPr>
        <p:blipFill>
          <a:blip r:embed="rId3">
            <a:alphaModFix/>
          </a:blip>
          <a:stretch>
            <a:fillRect/>
          </a:stretch>
        </p:blipFill>
        <p:spPr>
          <a:xfrm>
            <a:off x="117400" y="820200"/>
            <a:ext cx="11471999" cy="5840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9"/>
          <p:cNvSpPr txBox="1"/>
          <p:nvPr>
            <p:ph type="title"/>
          </p:nvPr>
        </p:nvSpPr>
        <p:spPr>
          <a:xfrm>
            <a:off x="1141413" y="609600"/>
            <a:ext cx="9906000" cy="190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Summary Process Model</a:t>
            </a:r>
            <a:endParaRPr/>
          </a:p>
        </p:txBody>
      </p:sp>
      <p:pic>
        <p:nvPicPr>
          <p:cNvPr id="158" name="Google Shape;158;p29"/>
          <p:cNvPicPr preferRelativeResize="0"/>
          <p:nvPr/>
        </p:nvPicPr>
        <p:blipFill>
          <a:blip r:embed="rId3">
            <a:alphaModFix/>
          </a:blip>
          <a:stretch>
            <a:fillRect/>
          </a:stretch>
        </p:blipFill>
        <p:spPr>
          <a:xfrm>
            <a:off x="1213563" y="2919500"/>
            <a:ext cx="9764876" cy="3124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0"/>
          <p:cNvSpPr txBox="1"/>
          <p:nvPr>
            <p:ph type="title"/>
          </p:nvPr>
        </p:nvSpPr>
        <p:spPr>
          <a:xfrm>
            <a:off x="1141413" y="685800"/>
            <a:ext cx="9906000" cy="931985"/>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200"/>
              <a:buFont typeface="Algerian"/>
              <a:buNone/>
            </a:pPr>
            <a:r>
              <a:rPr b="1" lang="en-US"/>
              <a:t>CONCLUSION</a:t>
            </a:r>
            <a:endParaRPr b="1"/>
          </a:p>
        </p:txBody>
      </p:sp>
      <p:sp>
        <p:nvSpPr>
          <p:cNvPr id="164" name="Google Shape;164;p30"/>
          <p:cNvSpPr txBox="1"/>
          <p:nvPr>
            <p:ph idx="1" type="body"/>
          </p:nvPr>
        </p:nvSpPr>
        <p:spPr>
          <a:xfrm>
            <a:off x="1141413" y="2130000"/>
            <a:ext cx="9906000" cy="4042200"/>
          </a:xfrm>
          <a:prstGeom prst="rect">
            <a:avLst/>
          </a:prstGeom>
          <a:noFill/>
          <a:ln>
            <a:noFill/>
          </a:ln>
        </p:spPr>
        <p:txBody>
          <a:bodyPr anchorCtr="0" anchor="ctr" bIns="45700" lIns="91425" spcFirstLastPara="1" rIns="91425" wrap="square" tIns="45700">
            <a:normAutofit/>
          </a:bodyPr>
          <a:lstStyle/>
          <a:p>
            <a:pPr indent="0" lvl="0" marL="0" rtl="0" algn="l">
              <a:lnSpc>
                <a:spcPct val="115000"/>
              </a:lnSpc>
              <a:spcBef>
                <a:spcPts val="1080"/>
              </a:spcBef>
              <a:spcAft>
                <a:spcPts val="0"/>
              </a:spcAft>
              <a:buNone/>
            </a:pPr>
            <a:r>
              <a:t/>
            </a:r>
            <a:endParaRPr sz="2400">
              <a:solidFill>
                <a:srgbClr val="000000"/>
              </a:solidFill>
              <a:latin typeface="Times New Roman"/>
              <a:ea typeface="Times New Roman"/>
              <a:cs typeface="Times New Roman"/>
              <a:sym typeface="Times New Roman"/>
            </a:endParaRPr>
          </a:p>
          <a:p>
            <a:pPr indent="0" lvl="0" marL="457200" rtl="0" algn="l">
              <a:lnSpc>
                <a:spcPct val="115000"/>
              </a:lnSpc>
              <a:spcBef>
                <a:spcPts val="1080"/>
              </a:spcBef>
              <a:spcAft>
                <a:spcPts val="0"/>
              </a:spcAft>
              <a:buNone/>
            </a:pPr>
            <a:r>
              <a:rPr lang="en-US">
                <a:solidFill>
                  <a:srgbClr val="000000"/>
                </a:solidFill>
                <a:latin typeface="Times New Roman"/>
                <a:ea typeface="Times New Roman"/>
                <a:cs typeface="Times New Roman"/>
                <a:sym typeface="Times New Roman"/>
              </a:rPr>
              <a:t>Afforestation is essential and a must for all humans to take that in serious consideration. The Visualization reflects that urbanization is leading to loss of forests. Policies for development can be drafted on comparing the forested and deforested extent.  </a:t>
            </a:r>
            <a:endParaRPr>
              <a:solidFill>
                <a:srgbClr val="00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mph" presetID="8" presetSubtype="0">
                                  <p:stCondLst>
                                    <p:cond delay="0"/>
                                  </p:stCondLst>
                                  <p:childTnLst>
                                    <p:animRot by="-21600000">
                                      <p:cBhvr>
                                        <p:cTn dur="1000" fill="hold"/>
                                        <p:tgtEl>
                                          <p:spTgt spid="164"/>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1"/>
          <p:cNvSpPr txBox="1"/>
          <p:nvPr>
            <p:ph type="title"/>
          </p:nvPr>
        </p:nvSpPr>
        <p:spPr>
          <a:xfrm>
            <a:off x="1141413" y="685801"/>
            <a:ext cx="9906000" cy="692834"/>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200"/>
              <a:buFont typeface="Algerian"/>
              <a:buNone/>
            </a:pPr>
            <a:r>
              <a:rPr b="1" lang="en-US"/>
              <a:t>FUTURE WORK</a:t>
            </a:r>
            <a:endParaRPr b="1"/>
          </a:p>
        </p:txBody>
      </p:sp>
      <p:sp>
        <p:nvSpPr>
          <p:cNvPr id="170" name="Google Shape;170;p31"/>
          <p:cNvSpPr txBox="1"/>
          <p:nvPr>
            <p:ph idx="1" type="body"/>
          </p:nvPr>
        </p:nvSpPr>
        <p:spPr>
          <a:xfrm>
            <a:off x="1141425" y="2631999"/>
            <a:ext cx="9906000" cy="3124200"/>
          </a:xfrm>
          <a:prstGeom prst="rect">
            <a:avLst/>
          </a:prstGeom>
          <a:noFill/>
          <a:ln>
            <a:noFill/>
          </a:ln>
        </p:spPr>
        <p:txBody>
          <a:bodyPr anchorCtr="0" anchor="ctr" bIns="45700" lIns="91425" spcFirstLastPara="1" rIns="91425" wrap="square" tIns="45700">
            <a:normAutofit/>
          </a:bodyPr>
          <a:lstStyle/>
          <a:p>
            <a:pPr indent="0" lvl="0" marL="457200" marR="361315" rtl="0" algn="just">
              <a:lnSpc>
                <a:spcPct val="98000"/>
              </a:lnSpc>
              <a:spcBef>
                <a:spcPts val="0"/>
              </a:spcBef>
              <a:spcAft>
                <a:spcPts val="0"/>
              </a:spcAft>
              <a:buNone/>
            </a:pPr>
            <a:r>
              <a:rPr lang="en-US" sz="2400">
                <a:solidFill>
                  <a:srgbClr val="000000"/>
                </a:solidFill>
                <a:latin typeface="Times New Roman"/>
                <a:ea typeface="Times New Roman"/>
                <a:cs typeface="Times New Roman"/>
                <a:sym typeface="Times New Roman"/>
              </a:rPr>
              <a:t>Exploring remote sensing domain further and expanding our knowledge on the same, we will be looking into </a:t>
            </a:r>
            <a:r>
              <a:rPr lang="en-US">
                <a:solidFill>
                  <a:srgbClr val="000000"/>
                </a:solidFill>
                <a:latin typeface="Times New Roman"/>
                <a:ea typeface="Times New Roman"/>
                <a:cs typeface="Times New Roman"/>
                <a:sym typeface="Times New Roman"/>
              </a:rPr>
              <a:t>exploring</a:t>
            </a:r>
            <a:r>
              <a:rPr lang="en-US" sz="2400">
                <a:solidFill>
                  <a:srgbClr val="000000"/>
                </a:solidFill>
                <a:latin typeface="Times New Roman"/>
                <a:ea typeface="Times New Roman"/>
                <a:cs typeface="Times New Roman"/>
                <a:sym typeface="Times New Roman"/>
              </a:rPr>
              <a:t> machine learning with remote sensing whilst performing geo spatial tasks on various areas using geo pandas and visualize the same using folium library and python code. Further we will work on qgis to implement a tasks such as mangroves mapping, and vegetation quantification, etc.</a:t>
            </a:r>
            <a:endParaRPr sz="2400">
              <a:solidFill>
                <a:srgbClr val="000000"/>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1141425" y="609600"/>
            <a:ext cx="9906000" cy="7005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b="1" lang="en-US" sz="4500"/>
              <a:t>Introduction</a:t>
            </a:r>
            <a:endParaRPr b="1" sz="4500"/>
          </a:p>
        </p:txBody>
      </p:sp>
      <p:sp>
        <p:nvSpPr>
          <p:cNvPr id="67" name="Google Shape;67;p15"/>
          <p:cNvSpPr txBox="1"/>
          <p:nvPr>
            <p:ph idx="1" type="body"/>
          </p:nvPr>
        </p:nvSpPr>
        <p:spPr>
          <a:xfrm>
            <a:off x="1141425" y="1415150"/>
            <a:ext cx="9906000" cy="4376100"/>
          </a:xfrm>
          <a:prstGeom prst="rect">
            <a:avLst/>
          </a:prstGeom>
        </p:spPr>
        <p:txBody>
          <a:bodyPr anchorCtr="0" anchor="ctr" bIns="45700" lIns="91425" spcFirstLastPara="1" rIns="91425" wrap="square" tIns="45700">
            <a:normAutofit/>
          </a:bodyPr>
          <a:lstStyle/>
          <a:p>
            <a:pPr indent="0" lvl="0" marL="0" rtl="0" algn="just">
              <a:lnSpc>
                <a:spcPct val="100000"/>
              </a:lnSpc>
              <a:spcBef>
                <a:spcPts val="1100"/>
              </a:spcBef>
              <a:spcAft>
                <a:spcPts val="0"/>
              </a:spcAft>
              <a:buClr>
                <a:schemeClr val="dk1"/>
              </a:buClr>
              <a:buSzPts val="1100"/>
              <a:buFont typeface="Arial"/>
              <a:buNone/>
            </a:pPr>
            <a:r>
              <a:rPr lang="en-US" sz="1600">
                <a:solidFill>
                  <a:schemeClr val="dk1"/>
                </a:solidFill>
              </a:rPr>
              <a:t>Forests give a few biologically, monetarily and social point of view capacities to life viz., water supplies, soil preservation, supplement cycling, species and ozone harming substances guideline. Expanding anthropogenic pressing factors, for example, land use/land cover changes, air, water and soil contamination, debasement of soil quality and misfortunes in organic variety are some significant dangers to profitability of biological systems at provincial and worldwide scales. Current situation shows that farming practices have been a significant factor for land change in this world. A lot of this rural land has been made to the detriment of regular woodlands, fields and wetlands that give important living spaces to species and administrations for humanity. Today, around half of the initial forests have disappeared. As the pace of living space and species annihilation keep on rising, the requirement for preserving the natural variety turned out to be progressively basic during the most recent years. It is a troublesome errand to gain such data based on field evaluation and observing. Forest cover changes at local to worldwide scales requires a methodology dependent on distant detecting.</a:t>
            </a:r>
            <a:endParaRPr sz="1600">
              <a:solidFill>
                <a:schemeClr val="dk1"/>
              </a:solidFill>
            </a:endParaRPr>
          </a:p>
          <a:p>
            <a:pPr indent="0" lvl="0" marL="0" rtl="0" algn="l">
              <a:spcBef>
                <a:spcPts val="1100"/>
              </a:spcBef>
              <a:spcAft>
                <a:spcPts val="0"/>
              </a:spcAft>
              <a:buNone/>
            </a:pPr>
            <a:r>
              <a:t/>
            </a:r>
            <a:endParaRPr sz="2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1141413" y="609600"/>
            <a:ext cx="9905998" cy="1272209"/>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200"/>
              <a:buFont typeface="Algerian"/>
              <a:buNone/>
            </a:pPr>
            <a:r>
              <a:rPr b="1" lang="en-US"/>
              <a:t>OBJECTIVES</a:t>
            </a:r>
            <a:endParaRPr/>
          </a:p>
        </p:txBody>
      </p:sp>
      <p:sp>
        <p:nvSpPr>
          <p:cNvPr id="73" name="Google Shape;73;p16"/>
          <p:cNvSpPr txBox="1"/>
          <p:nvPr>
            <p:ph idx="1" type="body"/>
          </p:nvPr>
        </p:nvSpPr>
        <p:spPr>
          <a:xfrm>
            <a:off x="1026475" y="1881800"/>
            <a:ext cx="9906000" cy="4454400"/>
          </a:xfrm>
          <a:prstGeom prst="rect">
            <a:avLst/>
          </a:prstGeom>
          <a:noFill/>
          <a:ln>
            <a:noFill/>
          </a:ln>
        </p:spPr>
        <p:txBody>
          <a:bodyPr anchorCtr="0" anchor="ctr" bIns="45700" lIns="91425" spcFirstLastPara="1" rIns="91425" wrap="square" tIns="45700">
            <a:normAutofit/>
          </a:bodyPr>
          <a:lstStyle/>
          <a:p>
            <a:pPr indent="-177800" lvl="0" marL="12700" rtl="0" algn="l">
              <a:lnSpc>
                <a:spcPct val="100000"/>
              </a:lnSpc>
              <a:spcBef>
                <a:spcPts val="0"/>
              </a:spcBef>
              <a:spcAft>
                <a:spcPts val="0"/>
              </a:spcAft>
              <a:buClr>
                <a:schemeClr val="dk1"/>
              </a:buClr>
              <a:buSzPts val="2800"/>
              <a:buFont typeface="Century Gothic"/>
              <a:buChar char="•"/>
            </a:pPr>
            <a:r>
              <a:rPr lang="en-US" sz="2800">
                <a:solidFill>
                  <a:schemeClr val="dk1"/>
                </a:solidFill>
                <a:latin typeface="Century Gothic"/>
                <a:ea typeface="Century Gothic"/>
                <a:cs typeface="Century Gothic"/>
                <a:sym typeface="Century Gothic"/>
              </a:rPr>
              <a:t>Objective 1: Classifying features on map using supervised learning in qgis</a:t>
            </a:r>
            <a:endParaRPr sz="2800">
              <a:solidFill>
                <a:schemeClr val="dk1"/>
              </a:solidFill>
              <a:latin typeface="Century Gothic"/>
              <a:ea typeface="Century Gothic"/>
              <a:cs typeface="Century Gothic"/>
              <a:sym typeface="Century Gothic"/>
            </a:endParaRPr>
          </a:p>
          <a:p>
            <a:pPr indent="-177800" lvl="0" marL="12700" rtl="0" algn="l">
              <a:lnSpc>
                <a:spcPct val="100000"/>
              </a:lnSpc>
              <a:spcBef>
                <a:spcPts val="1045"/>
              </a:spcBef>
              <a:spcAft>
                <a:spcPts val="0"/>
              </a:spcAft>
              <a:buClr>
                <a:schemeClr val="dk1"/>
              </a:buClr>
              <a:buSzPts val="2800"/>
              <a:buFont typeface="Century Gothic"/>
              <a:buChar char="•"/>
            </a:pPr>
            <a:r>
              <a:rPr lang="en-US" sz="2800">
                <a:solidFill>
                  <a:schemeClr val="dk1"/>
                </a:solidFill>
                <a:latin typeface="Century Gothic"/>
                <a:ea typeface="Century Gothic"/>
                <a:cs typeface="Century Gothic"/>
                <a:sym typeface="Century Gothic"/>
              </a:rPr>
              <a:t>Objective 2: </a:t>
            </a:r>
            <a:r>
              <a:rPr lang="en-US" sz="2800">
                <a:solidFill>
                  <a:schemeClr val="dk1"/>
                </a:solidFill>
                <a:latin typeface="Century Gothic"/>
                <a:ea typeface="Century Gothic"/>
                <a:cs typeface="Century Gothic"/>
                <a:sym typeface="Century Gothic"/>
              </a:rPr>
              <a:t>Detecting Deforestation and Afforestation in Madhya Pradesh </a:t>
            </a:r>
            <a:endParaRPr sz="2800">
              <a:solidFill>
                <a:schemeClr val="dk1"/>
              </a:solidFill>
              <a:latin typeface="Century Gothic"/>
              <a:ea typeface="Century Gothic"/>
              <a:cs typeface="Century Gothic"/>
              <a:sym typeface="Century Gothic"/>
            </a:endParaRPr>
          </a:p>
          <a:p>
            <a:pPr indent="-177800" lvl="0" marL="12700" rtl="0" algn="l">
              <a:lnSpc>
                <a:spcPct val="100000"/>
              </a:lnSpc>
              <a:spcBef>
                <a:spcPts val="1045"/>
              </a:spcBef>
              <a:spcAft>
                <a:spcPts val="0"/>
              </a:spcAft>
              <a:buClr>
                <a:schemeClr val="dk1"/>
              </a:buClr>
              <a:buSzPts val="2800"/>
              <a:buFont typeface="Century Gothic"/>
              <a:buChar char="•"/>
            </a:pPr>
            <a:r>
              <a:rPr lang="en-US" sz="2800">
                <a:solidFill>
                  <a:schemeClr val="dk1"/>
                </a:solidFill>
                <a:latin typeface="Century Gothic"/>
                <a:ea typeface="Century Gothic"/>
                <a:cs typeface="Century Gothic"/>
                <a:sym typeface="Century Gothic"/>
              </a:rPr>
              <a:t>Objective 3:Change Detection between January,2016 - January 2021</a:t>
            </a:r>
            <a:endParaRPr sz="2800">
              <a:solidFill>
                <a:schemeClr val="dk1"/>
              </a:solidFill>
              <a:latin typeface="Century Gothic"/>
              <a:ea typeface="Century Gothic"/>
              <a:cs typeface="Century Gothic"/>
              <a:sym typeface="Century Gothic"/>
            </a:endParaRPr>
          </a:p>
          <a:p>
            <a:pPr indent="-177800" lvl="0" marL="12700" rtl="0" algn="l">
              <a:lnSpc>
                <a:spcPct val="100000"/>
              </a:lnSpc>
              <a:spcBef>
                <a:spcPts val="1045"/>
              </a:spcBef>
              <a:spcAft>
                <a:spcPts val="0"/>
              </a:spcAft>
              <a:buClr>
                <a:schemeClr val="dk1"/>
              </a:buClr>
              <a:buSzPts val="2800"/>
              <a:buFont typeface="Century Gothic"/>
              <a:buChar char="•"/>
            </a:pPr>
            <a:r>
              <a:rPr lang="en-US" sz="2800">
                <a:solidFill>
                  <a:schemeClr val="dk1"/>
                </a:solidFill>
                <a:latin typeface="Century Gothic"/>
                <a:ea typeface="Century Gothic"/>
                <a:cs typeface="Century Gothic"/>
                <a:sym typeface="Century Gothic"/>
              </a:rPr>
              <a:t>Objective 4: Publishing in web application</a:t>
            </a:r>
            <a:endParaRPr sz="2800">
              <a:solidFill>
                <a:schemeClr val="dk1"/>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1141413" y="609600"/>
            <a:ext cx="9906000" cy="1905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lt1"/>
              </a:buClr>
              <a:buSzPts val="3200"/>
              <a:buFont typeface="Algerian"/>
              <a:buNone/>
            </a:pPr>
            <a:r>
              <a:rPr b="1" lang="en-US" sz="3200"/>
              <a:t>RELATED BACKGROUND</a:t>
            </a:r>
            <a:endParaRPr b="1"/>
          </a:p>
        </p:txBody>
      </p:sp>
      <p:sp>
        <p:nvSpPr>
          <p:cNvPr id="79" name="Google Shape;79;p17"/>
          <p:cNvSpPr txBox="1"/>
          <p:nvPr>
            <p:ph idx="1" type="body"/>
          </p:nvPr>
        </p:nvSpPr>
        <p:spPr>
          <a:xfrm>
            <a:off x="1141413" y="2666999"/>
            <a:ext cx="9906000" cy="3124200"/>
          </a:xfrm>
          <a:prstGeom prst="rect">
            <a:avLst/>
          </a:prstGeom>
          <a:noFill/>
          <a:ln>
            <a:noFill/>
          </a:ln>
        </p:spPr>
        <p:txBody>
          <a:bodyPr anchorCtr="0" anchor="ctr" bIns="45700" lIns="91425" spcFirstLastPara="1" rIns="91425" wrap="square" tIns="45700">
            <a:noAutofit/>
          </a:bodyPr>
          <a:lstStyle/>
          <a:p>
            <a:pPr indent="0" lvl="0" marL="457200" rtl="0" algn="just">
              <a:lnSpc>
                <a:spcPct val="100000"/>
              </a:lnSpc>
              <a:spcBef>
                <a:spcPts val="0"/>
              </a:spcBef>
              <a:spcAft>
                <a:spcPts val="0"/>
              </a:spcAft>
              <a:buNone/>
            </a:pPr>
            <a:r>
              <a:rPr lang="en-US" sz="2400">
                <a:solidFill>
                  <a:schemeClr val="dk1"/>
                </a:solidFill>
                <a:latin typeface="Times New Roman"/>
                <a:ea typeface="Times New Roman"/>
                <a:cs typeface="Times New Roman"/>
                <a:sym typeface="Times New Roman"/>
              </a:rPr>
              <a:t>Remote sensing provides a systematic, synoptic view of earth cover at regular time intervals and useful for changes in land cover and to reveal aspects of biological diversity directly. Satellite image classification, change analysis and econometric modelling are extensively used to identify the rates and drivers of deforestation in global hotspots of biodiversity and tropical ecosystems..</a:t>
            </a:r>
            <a:endParaRPr sz="2400">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200"/>
              <a:buFont typeface="Algerian"/>
              <a:buNone/>
            </a:pPr>
            <a:r>
              <a:rPr b="1" lang="en-US"/>
              <a:t>TOOLS AND TECHNOLOGY</a:t>
            </a:r>
            <a:endParaRPr b="1"/>
          </a:p>
        </p:txBody>
      </p:sp>
      <p:sp>
        <p:nvSpPr>
          <p:cNvPr id="85" name="Google Shape;85;p18"/>
          <p:cNvSpPr txBox="1"/>
          <p:nvPr>
            <p:ph idx="1" type="body"/>
          </p:nvPr>
        </p:nvSpPr>
        <p:spPr>
          <a:xfrm>
            <a:off x="1141413" y="2266123"/>
            <a:ext cx="9905998" cy="3339547"/>
          </a:xfrm>
          <a:prstGeom prst="rect">
            <a:avLst/>
          </a:prstGeom>
          <a:noFill/>
          <a:ln>
            <a:noFill/>
          </a:ln>
        </p:spPr>
        <p:txBody>
          <a:bodyPr anchorCtr="0" anchor="ctr" bIns="45700" lIns="91425" spcFirstLastPara="1" rIns="91425" wrap="square" tIns="45700">
            <a:normAutofit fontScale="70000" lnSpcReduction="20000"/>
          </a:bodyPr>
          <a:lstStyle/>
          <a:p>
            <a:pPr indent="-327660" lvl="0" marL="342900" rtl="0" algn="just">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Data from USGS</a:t>
            </a:r>
            <a:endParaRPr sz="3200">
              <a:solidFill>
                <a:schemeClr val="dk1"/>
              </a:solidFill>
              <a:latin typeface="Noto Sans Symbols"/>
              <a:ea typeface="Noto Sans Symbols"/>
              <a:cs typeface="Noto Sans Symbols"/>
              <a:sym typeface="Noto Sans Symbols"/>
            </a:endParaRPr>
          </a:p>
          <a:p>
            <a:pPr indent="-327660" lvl="0" marL="342900" rtl="0" algn="just">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QGIS</a:t>
            </a:r>
            <a:endParaRPr sz="3200">
              <a:solidFill>
                <a:schemeClr val="dk1"/>
              </a:solidFill>
              <a:latin typeface="Noto Sans Symbols"/>
              <a:ea typeface="Noto Sans Symbols"/>
              <a:cs typeface="Noto Sans Symbols"/>
              <a:sym typeface="Noto Sans Symbols"/>
            </a:endParaRPr>
          </a:p>
          <a:p>
            <a:pPr indent="-327660" lvl="0" marL="342900" rtl="0" algn="just">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R Programming</a:t>
            </a:r>
            <a:endParaRPr sz="3200">
              <a:solidFill>
                <a:schemeClr val="dk1"/>
              </a:solidFill>
              <a:latin typeface="Noto Sans Symbols"/>
              <a:ea typeface="Noto Sans Symbols"/>
              <a:cs typeface="Noto Sans Symbols"/>
              <a:sym typeface="Noto Sans Symbols"/>
            </a:endParaRPr>
          </a:p>
          <a:p>
            <a:pPr indent="-327660" lvl="0" marL="342900" rtl="0" algn="just">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Geoserver</a:t>
            </a:r>
            <a:endParaRPr sz="3200">
              <a:solidFill>
                <a:schemeClr val="dk1"/>
              </a:solidFill>
              <a:latin typeface="Noto Sans Symbols"/>
              <a:ea typeface="Noto Sans Symbols"/>
              <a:cs typeface="Noto Sans Symbols"/>
              <a:sym typeface="Noto Sans Symbols"/>
            </a:endParaRPr>
          </a:p>
          <a:p>
            <a:pPr indent="-327660" lvl="0" marL="342900" rtl="0" algn="just">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OpenLayers</a:t>
            </a:r>
            <a:endParaRPr sz="3200">
              <a:solidFill>
                <a:schemeClr val="dk1"/>
              </a:solidFill>
              <a:latin typeface="Noto Sans Symbols"/>
              <a:ea typeface="Noto Sans Symbols"/>
              <a:cs typeface="Noto Sans Symbols"/>
              <a:sym typeface="Noto Sans Symbols"/>
            </a:endParaRPr>
          </a:p>
          <a:p>
            <a:pPr indent="-327660" lvl="0" marL="342900" rtl="0" algn="just">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Extjs</a:t>
            </a:r>
            <a:endParaRPr sz="3200">
              <a:solidFill>
                <a:schemeClr val="dk1"/>
              </a:solidFill>
              <a:latin typeface="Noto Sans Symbols"/>
              <a:ea typeface="Noto Sans Symbols"/>
              <a:cs typeface="Noto Sans Symbols"/>
              <a:sym typeface="Noto Sans Symbols"/>
            </a:endParaRPr>
          </a:p>
          <a:p>
            <a:pPr indent="-327660" lvl="0" marL="342900" rtl="0" algn="just">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PostGIS</a:t>
            </a:r>
            <a:endParaRPr sz="3200">
              <a:solidFill>
                <a:schemeClr val="dk1"/>
              </a:solidFill>
              <a:latin typeface="Noto Sans Symbols"/>
              <a:ea typeface="Noto Sans Symbols"/>
              <a:cs typeface="Noto Sans Symbols"/>
              <a:sym typeface="Noto Sans Symbol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9"/>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200"/>
              <a:buFont typeface="Algerian"/>
              <a:buNone/>
            </a:pPr>
            <a:r>
              <a:rPr b="1" lang="en-US" sz="3400"/>
              <a:t>MODULES AND EQUIVALENT DATA SOURCES</a:t>
            </a:r>
            <a:endParaRPr b="1" sz="3400"/>
          </a:p>
        </p:txBody>
      </p:sp>
      <p:graphicFrame>
        <p:nvGraphicFramePr>
          <p:cNvPr id="91" name="Google Shape;91;p19"/>
          <p:cNvGraphicFramePr/>
          <p:nvPr/>
        </p:nvGraphicFramePr>
        <p:xfrm>
          <a:off x="64187" y="4218169"/>
          <a:ext cx="3000000" cy="3000000"/>
        </p:xfrm>
        <a:graphic>
          <a:graphicData uri="http://schemas.openxmlformats.org/drawingml/2006/table">
            <a:tbl>
              <a:tblPr>
                <a:noFill/>
                <a:tableStyleId>{9D4E8D8D-53A5-413F-A49F-F73BD0071BA8}</a:tableStyleId>
              </a:tblPr>
              <a:tblGrid>
                <a:gridCol w="1804650"/>
                <a:gridCol w="1721700"/>
              </a:tblGrid>
              <a:tr h="1080100">
                <a:tc>
                  <a:txBody>
                    <a:bodyPr/>
                    <a:lstStyle/>
                    <a:p>
                      <a:pPr indent="0" lvl="0" marL="1056005" marR="0" rtl="0" algn="l">
                        <a:lnSpc>
                          <a:spcPct val="100000"/>
                        </a:lnSpc>
                        <a:spcBef>
                          <a:spcPts val="0"/>
                        </a:spcBef>
                        <a:spcAft>
                          <a:spcPts val="0"/>
                        </a:spcAft>
                        <a:buClr>
                          <a:srgbClr val="000000"/>
                        </a:buClr>
                        <a:buSzPts val="1100"/>
                        <a:buFont typeface="Arial"/>
                        <a:buNone/>
                      </a:pPr>
                      <a:r>
                        <a:rPr lang="en-US" sz="1100" u="none" cap="none" strike="noStrike"/>
                        <a:t>Location</a:t>
                      </a:r>
                      <a:endParaRPr b="1" sz="1100" u="none" cap="none" strike="noStrike">
                        <a:latin typeface="Times New Roman"/>
                        <a:ea typeface="Times New Roman"/>
                        <a:cs typeface="Times New Roman"/>
                        <a:sym typeface="Times New Roman"/>
                      </a:endParaRPr>
                    </a:p>
                  </a:txBody>
                  <a:tcPr marT="63500" marB="63500" marR="63500" marL="63500" anchor="ctr"/>
                </a:tc>
                <a:tc>
                  <a:txBody>
                    <a:bodyPr/>
                    <a:lstStyle/>
                    <a:p>
                      <a:pPr indent="0" lvl="0" marL="1056005" marR="0" rtl="0" algn="l">
                        <a:lnSpc>
                          <a:spcPct val="100000"/>
                        </a:lnSpc>
                        <a:spcBef>
                          <a:spcPts val="0"/>
                        </a:spcBef>
                        <a:spcAft>
                          <a:spcPts val="0"/>
                        </a:spcAft>
                        <a:buClr>
                          <a:srgbClr val="000000"/>
                        </a:buClr>
                        <a:buSzPts val="1100"/>
                        <a:buFont typeface="Arial"/>
                        <a:buNone/>
                      </a:pPr>
                      <a:r>
                        <a:rPr lang="en-US" sz="1100" u="none" cap="none" strike="noStrike"/>
                        <a:t>Date</a:t>
                      </a:r>
                      <a:endParaRPr b="1" sz="1100" u="none" cap="none" strike="noStrike">
                        <a:latin typeface="Times New Roman"/>
                        <a:ea typeface="Times New Roman"/>
                        <a:cs typeface="Times New Roman"/>
                        <a:sym typeface="Times New Roman"/>
                      </a:endParaRPr>
                    </a:p>
                  </a:txBody>
                  <a:tcPr marT="63500" marB="63500" marR="63500" marL="63500" anchor="ctr"/>
                </a:tc>
              </a:tr>
              <a:tr h="10801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Near Bhopal</a:t>
                      </a:r>
                      <a:endParaRPr sz="1100" u="none" cap="none" strike="noStrike">
                        <a:latin typeface="Times New Roman"/>
                        <a:ea typeface="Times New Roman"/>
                        <a:cs typeface="Times New Roman"/>
                        <a:sym typeface="Times New Roman"/>
                      </a:endParaRPr>
                    </a:p>
                  </a:txBody>
                  <a:tcPr marT="63500" marB="63500" marR="63500" marL="63500" anchor="ctr"/>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January 2016,February 2017,</a:t>
                      </a:r>
                      <a:r>
                        <a:rPr lang="en-US" sz="1100"/>
                        <a:t>February 2018,February 2019,February 2020</a:t>
                      </a:r>
                      <a:r>
                        <a:rPr lang="en-US" sz="1100" u="none" cap="none" strike="noStrike"/>
                        <a:t>  and January 2021</a:t>
                      </a:r>
                      <a:endParaRPr sz="1100" u="none" cap="none" strike="noStrike">
                        <a:latin typeface="Times New Roman"/>
                        <a:ea typeface="Times New Roman"/>
                        <a:cs typeface="Times New Roman"/>
                        <a:sym typeface="Times New Roman"/>
                      </a:endParaRPr>
                    </a:p>
                  </a:txBody>
                  <a:tcPr marT="63500" marB="63500" marR="63500" marL="63500" anchor="ctr"/>
                </a:tc>
              </a:tr>
            </a:tbl>
          </a:graphicData>
        </a:graphic>
      </p:graphicFrame>
      <p:sp>
        <p:nvSpPr>
          <p:cNvPr id="92" name="Google Shape;92;p19"/>
          <p:cNvSpPr txBox="1"/>
          <p:nvPr>
            <p:ph idx="1" type="body"/>
          </p:nvPr>
        </p:nvSpPr>
        <p:spPr>
          <a:xfrm>
            <a:off x="64174" y="3048012"/>
            <a:ext cx="2648700" cy="762000"/>
          </a:xfrm>
          <a:prstGeom prst="rect">
            <a:avLst/>
          </a:prstGeom>
          <a:noFill/>
          <a:ln>
            <a:noFill/>
          </a:ln>
        </p:spPr>
        <p:txBody>
          <a:bodyPr anchorCtr="0" anchor="ctr" bIns="45700" lIns="91425" spcFirstLastPara="1" rIns="91425" wrap="square" tIns="45700">
            <a:normAutofit/>
          </a:bodyPr>
          <a:lstStyle/>
          <a:p>
            <a:pPr indent="0" lvl="0" marL="0" rtl="0" algn="l">
              <a:lnSpc>
                <a:spcPct val="115000"/>
              </a:lnSpc>
              <a:spcBef>
                <a:spcPts val="0"/>
              </a:spcBef>
              <a:spcAft>
                <a:spcPts val="0"/>
              </a:spcAft>
              <a:buSzPts val="2000"/>
              <a:buNone/>
            </a:pPr>
            <a:r>
              <a:rPr lang="en-US" sz="2200">
                <a:solidFill>
                  <a:schemeClr val="dk1"/>
                </a:solidFill>
              </a:rPr>
              <a:t>Change Detection</a:t>
            </a:r>
            <a:endParaRPr sz="2200">
              <a:solidFill>
                <a:schemeClr val="dk1"/>
              </a:solidFill>
            </a:endParaRPr>
          </a:p>
        </p:txBody>
      </p:sp>
      <p:graphicFrame>
        <p:nvGraphicFramePr>
          <p:cNvPr id="93" name="Google Shape;93;p19"/>
          <p:cNvGraphicFramePr/>
          <p:nvPr/>
        </p:nvGraphicFramePr>
        <p:xfrm>
          <a:off x="8665662" y="4218169"/>
          <a:ext cx="3000000" cy="3000000"/>
        </p:xfrm>
        <a:graphic>
          <a:graphicData uri="http://schemas.openxmlformats.org/drawingml/2006/table">
            <a:tbl>
              <a:tblPr>
                <a:noFill/>
                <a:tableStyleId>{08474DD4-65C2-4210-B277-B82DEE3A8AFD}</a:tableStyleId>
              </a:tblPr>
              <a:tblGrid>
                <a:gridCol w="1880500"/>
                <a:gridCol w="1645850"/>
              </a:tblGrid>
              <a:tr h="1080100">
                <a:tc>
                  <a:txBody>
                    <a:bodyPr/>
                    <a:lstStyle/>
                    <a:p>
                      <a:pPr indent="0" lvl="0" marL="1056005" marR="0" rtl="0" algn="l">
                        <a:spcBef>
                          <a:spcPts val="0"/>
                        </a:spcBef>
                        <a:spcAft>
                          <a:spcPts val="0"/>
                        </a:spcAft>
                        <a:buNone/>
                      </a:pPr>
                      <a:r>
                        <a:rPr lang="en-US" sz="1100" u="none" cap="none" strike="noStrike"/>
                        <a:t>Location</a:t>
                      </a:r>
                      <a:endParaRPr b="1" sz="1100" u="none" cap="none" strike="noStrike">
                        <a:latin typeface="Times New Roman"/>
                        <a:ea typeface="Times New Roman"/>
                        <a:cs typeface="Times New Roman"/>
                        <a:sym typeface="Times New Roman"/>
                      </a:endParaRPr>
                    </a:p>
                  </a:txBody>
                  <a:tcPr marT="63500" marB="63500" marR="63500" marL="63500" anchor="ctr"/>
                </a:tc>
                <a:tc>
                  <a:txBody>
                    <a:bodyPr/>
                    <a:lstStyle/>
                    <a:p>
                      <a:pPr indent="0" lvl="0" marL="1056005" marR="0" rtl="0" algn="l">
                        <a:spcBef>
                          <a:spcPts val="0"/>
                        </a:spcBef>
                        <a:spcAft>
                          <a:spcPts val="0"/>
                        </a:spcAft>
                        <a:buNone/>
                      </a:pPr>
                      <a:r>
                        <a:rPr lang="en-US" sz="1100" u="none" cap="none" strike="noStrike"/>
                        <a:t>Date</a:t>
                      </a:r>
                      <a:endParaRPr b="1" sz="1100" u="none" cap="none" strike="noStrike">
                        <a:latin typeface="Times New Roman"/>
                        <a:ea typeface="Times New Roman"/>
                        <a:cs typeface="Times New Roman"/>
                        <a:sym typeface="Times New Roman"/>
                      </a:endParaRPr>
                    </a:p>
                  </a:txBody>
                  <a:tcPr marT="63500" marB="63500" marR="63500" marL="63500" anchor="ctr"/>
                </a:tc>
              </a:tr>
              <a:tr h="1080100">
                <a:tc>
                  <a:txBody>
                    <a:bodyPr/>
                    <a:lstStyle/>
                    <a:p>
                      <a:pPr indent="0" lvl="0" marL="0" marR="0" rtl="0" algn="l">
                        <a:spcBef>
                          <a:spcPts val="0"/>
                        </a:spcBef>
                        <a:spcAft>
                          <a:spcPts val="0"/>
                        </a:spcAft>
                        <a:buNone/>
                      </a:pPr>
                      <a:r>
                        <a:rPr lang="en-US" sz="1100"/>
                        <a:t>Near Bhopal</a:t>
                      </a:r>
                      <a:endParaRPr sz="1100">
                        <a:latin typeface="Times New Roman"/>
                        <a:ea typeface="Times New Roman"/>
                        <a:cs typeface="Times New Roman"/>
                        <a:sym typeface="Times New Roman"/>
                      </a:endParaRPr>
                    </a:p>
                  </a:txBody>
                  <a:tcPr marT="63500" marB="63500" marR="63500" marL="63500" anchor="ctr"/>
                </a:tc>
                <a:tc>
                  <a:txBody>
                    <a:bodyPr/>
                    <a:lstStyle/>
                    <a:p>
                      <a:pPr indent="0" lvl="0" marL="0" marR="0" rtl="0" algn="l">
                        <a:spcBef>
                          <a:spcPts val="0"/>
                        </a:spcBef>
                        <a:spcAft>
                          <a:spcPts val="0"/>
                        </a:spcAft>
                        <a:buNone/>
                      </a:pPr>
                      <a:r>
                        <a:rPr lang="en-US" sz="1100"/>
                        <a:t>January 2016  and January 2021</a:t>
                      </a:r>
                      <a:endParaRPr sz="1100">
                        <a:latin typeface="Times New Roman"/>
                        <a:ea typeface="Times New Roman"/>
                        <a:cs typeface="Times New Roman"/>
                        <a:sym typeface="Times New Roman"/>
                      </a:endParaRPr>
                    </a:p>
                  </a:txBody>
                  <a:tcPr marT="63500" marB="63500" marR="63500" marL="63500" anchor="ctr"/>
                </a:tc>
              </a:tr>
            </a:tbl>
          </a:graphicData>
        </a:graphic>
      </p:graphicFrame>
      <p:sp>
        <p:nvSpPr>
          <p:cNvPr id="94" name="Google Shape;94;p19"/>
          <p:cNvSpPr txBox="1"/>
          <p:nvPr/>
        </p:nvSpPr>
        <p:spPr>
          <a:xfrm>
            <a:off x="9104474" y="2985399"/>
            <a:ext cx="2648700" cy="762000"/>
          </a:xfrm>
          <a:prstGeom prst="rect">
            <a:avLst/>
          </a:prstGeom>
          <a:noFill/>
          <a:ln>
            <a:noFill/>
          </a:ln>
        </p:spPr>
        <p:txBody>
          <a:bodyPr anchorCtr="0" anchor="ctr" bIns="45700" lIns="91425" spcFirstLastPara="1" rIns="91425" wrap="square" tIns="45700">
            <a:normAutofit fontScale="92500" lnSpcReduction="20000"/>
          </a:bodyPr>
          <a:lstStyle/>
          <a:p>
            <a:pPr indent="0" lvl="0" marL="0" rtl="0" algn="l">
              <a:lnSpc>
                <a:spcPct val="115000"/>
              </a:lnSpc>
              <a:spcBef>
                <a:spcPts val="0"/>
              </a:spcBef>
              <a:spcAft>
                <a:spcPts val="0"/>
              </a:spcAft>
              <a:buNone/>
            </a:pPr>
            <a:r>
              <a:rPr lang="en-US" sz="2400">
                <a:solidFill>
                  <a:srgbClr val="595959"/>
                </a:solidFill>
              </a:rPr>
              <a:t>Afforestation-</a:t>
            </a:r>
            <a:endParaRPr sz="2400">
              <a:solidFill>
                <a:srgbClr val="595959"/>
              </a:solidFill>
            </a:endParaRPr>
          </a:p>
          <a:p>
            <a:pPr indent="0" lvl="0" marL="0" rtl="0" algn="l">
              <a:lnSpc>
                <a:spcPct val="115000"/>
              </a:lnSpc>
              <a:spcBef>
                <a:spcPts val="0"/>
              </a:spcBef>
              <a:spcAft>
                <a:spcPts val="0"/>
              </a:spcAft>
              <a:buNone/>
            </a:pPr>
            <a:r>
              <a:rPr lang="en-US" sz="2400">
                <a:solidFill>
                  <a:srgbClr val="595959"/>
                </a:solidFill>
              </a:rPr>
              <a:t>Deforestation</a:t>
            </a:r>
            <a:endParaRPr sz="2400">
              <a:solidFill>
                <a:srgbClr val="595959"/>
              </a:solidFill>
            </a:endParaRPr>
          </a:p>
        </p:txBody>
      </p:sp>
      <p:sp>
        <p:nvSpPr>
          <p:cNvPr id="95" name="Google Shape;95;p19"/>
          <p:cNvSpPr txBox="1"/>
          <p:nvPr/>
        </p:nvSpPr>
        <p:spPr>
          <a:xfrm>
            <a:off x="4340946" y="3176612"/>
            <a:ext cx="2648700" cy="762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FFFFFF"/>
              </a:buClr>
              <a:buSzPts val="2000"/>
              <a:buFont typeface="Arial"/>
              <a:buNone/>
            </a:pPr>
            <a:r>
              <a:rPr lang="en-US" sz="2000" cap="small">
                <a:solidFill>
                  <a:schemeClr val="dk1"/>
                </a:solidFill>
              </a:rPr>
              <a:t>Object Classification</a:t>
            </a:r>
            <a:endParaRPr i="0" sz="1400" u="none" cap="none" strike="noStrike">
              <a:solidFill>
                <a:schemeClr val="dk1"/>
              </a:solidFill>
            </a:endParaRPr>
          </a:p>
        </p:txBody>
      </p:sp>
      <p:graphicFrame>
        <p:nvGraphicFramePr>
          <p:cNvPr id="96" name="Google Shape;96;p19"/>
          <p:cNvGraphicFramePr/>
          <p:nvPr/>
        </p:nvGraphicFramePr>
        <p:xfrm>
          <a:off x="3742075" y="4843424"/>
          <a:ext cx="3000000" cy="3000000"/>
        </p:xfrm>
        <a:graphic>
          <a:graphicData uri="http://schemas.openxmlformats.org/drawingml/2006/table">
            <a:tbl>
              <a:tblPr>
                <a:noFill/>
                <a:tableStyleId>{E1A7067F-A746-4505-A089-A242982A715B}</a:tableStyleId>
              </a:tblPr>
              <a:tblGrid>
                <a:gridCol w="1547075"/>
                <a:gridCol w="1608675"/>
                <a:gridCol w="1616300"/>
              </a:tblGrid>
              <a:tr h="279400">
                <a:tc>
                  <a:txBody>
                    <a:bodyPr/>
                    <a:lstStyle/>
                    <a:p>
                      <a:pPr indent="0" lvl="0" marL="1056005" marR="0" rtl="0" algn="l">
                        <a:lnSpc>
                          <a:spcPct val="100000"/>
                        </a:lnSpc>
                        <a:spcBef>
                          <a:spcPts val="0"/>
                        </a:spcBef>
                        <a:spcAft>
                          <a:spcPts val="0"/>
                        </a:spcAft>
                        <a:buClr>
                          <a:srgbClr val="000000"/>
                        </a:buClr>
                        <a:buSzPts val="1100"/>
                        <a:buFont typeface="Arial"/>
                        <a:buNone/>
                      </a:pPr>
                      <a:r>
                        <a:rPr lang="en-US" sz="1100" u="none" cap="none" strike="noStrike"/>
                        <a:t>Location</a:t>
                      </a:r>
                      <a:endParaRPr b="1" sz="1100" u="none" cap="none" strike="noStrike">
                        <a:latin typeface="Times New Roman"/>
                        <a:ea typeface="Times New Roman"/>
                        <a:cs typeface="Times New Roman"/>
                        <a:sym typeface="Times New Roman"/>
                      </a:endParaRPr>
                    </a:p>
                  </a:txBody>
                  <a:tcPr marT="63500" marB="63500" marR="63500" marL="63500" anchor="ctr"/>
                </a:tc>
                <a:tc>
                  <a:txBody>
                    <a:bodyPr/>
                    <a:lstStyle/>
                    <a:p>
                      <a:pPr indent="0" lvl="0" marL="1056005" marR="0" rtl="0" algn="l">
                        <a:lnSpc>
                          <a:spcPct val="100000"/>
                        </a:lnSpc>
                        <a:spcBef>
                          <a:spcPts val="0"/>
                        </a:spcBef>
                        <a:spcAft>
                          <a:spcPts val="0"/>
                        </a:spcAft>
                        <a:buClr>
                          <a:srgbClr val="000000"/>
                        </a:buClr>
                        <a:buSzPts val="1100"/>
                        <a:buFont typeface="Arial"/>
                        <a:buNone/>
                      </a:pPr>
                      <a:r>
                        <a:rPr lang="en-US" sz="1100" u="none" cap="none" strike="noStrike"/>
                        <a:t>Date</a:t>
                      </a:r>
                      <a:endParaRPr b="1" sz="1100" u="none" cap="none" strike="noStrike">
                        <a:latin typeface="Times New Roman"/>
                        <a:ea typeface="Times New Roman"/>
                        <a:cs typeface="Times New Roman"/>
                        <a:sym typeface="Times New Roman"/>
                      </a:endParaRPr>
                    </a:p>
                  </a:txBody>
                  <a:tcPr marT="63500" marB="63500" marR="63500" marL="63500" anchor="ctr"/>
                </a:tc>
                <a:tc>
                  <a:txBody>
                    <a:bodyPr/>
                    <a:lstStyle/>
                    <a:p>
                      <a:pPr indent="0" lvl="0" marL="1056005" marR="0" rtl="0" algn="l">
                        <a:lnSpc>
                          <a:spcPct val="100000"/>
                        </a:lnSpc>
                        <a:spcBef>
                          <a:spcPts val="0"/>
                        </a:spcBef>
                        <a:spcAft>
                          <a:spcPts val="0"/>
                        </a:spcAft>
                        <a:buClr>
                          <a:srgbClr val="000000"/>
                        </a:buClr>
                        <a:buSzPts val="1100"/>
                        <a:buFont typeface="Arial"/>
                        <a:buNone/>
                      </a:pPr>
                      <a:r>
                        <a:rPr lang="en-US" sz="1100" u="none" cap="none" strike="noStrike"/>
                        <a:t>Operations</a:t>
                      </a:r>
                      <a:endParaRPr b="1" sz="1100" u="none" cap="none" strike="noStrike">
                        <a:latin typeface="Times New Roman"/>
                        <a:ea typeface="Times New Roman"/>
                        <a:cs typeface="Times New Roman"/>
                        <a:sym typeface="Times New Roman"/>
                      </a:endParaRPr>
                    </a:p>
                  </a:txBody>
                  <a:tcPr marT="63500" marB="63500" marR="63500" marL="63500" anchor="ctr"/>
                </a:tc>
              </a:tr>
              <a:tr h="2794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Ahmedabad</a:t>
                      </a:r>
                      <a:endParaRPr sz="1100" u="none" cap="none" strike="noStrike">
                        <a:latin typeface="Times New Roman"/>
                        <a:ea typeface="Times New Roman"/>
                        <a:cs typeface="Times New Roman"/>
                        <a:sym typeface="Times New Roman"/>
                      </a:endParaRPr>
                    </a:p>
                  </a:txBody>
                  <a:tcPr marT="63500" marB="63500" marR="63500" marL="63500" anchor="ctr"/>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10-9-20</a:t>
                      </a:r>
                      <a:endParaRPr sz="1100" u="none" cap="none" strike="noStrike">
                        <a:latin typeface="Times New Roman"/>
                        <a:ea typeface="Times New Roman"/>
                        <a:cs typeface="Times New Roman"/>
                        <a:sym typeface="Times New Roman"/>
                      </a:endParaRPr>
                    </a:p>
                  </a:txBody>
                  <a:tcPr marT="63500" marB="63500" marR="63500" marL="63500" anchor="ctr"/>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Band Combination</a:t>
                      </a:r>
                      <a:endParaRPr sz="1100" u="none" cap="none" strike="noStrike">
                        <a:latin typeface="Times New Roman"/>
                        <a:ea typeface="Times New Roman"/>
                        <a:cs typeface="Times New Roman"/>
                        <a:sym typeface="Times New Roman"/>
                      </a:endParaRPr>
                    </a:p>
                  </a:txBody>
                  <a:tcPr marT="63500" marB="63500" marR="63500" marL="63500" anchor="ctr"/>
                </a:tc>
              </a:tr>
              <a:tr h="2794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Near Ahmedabad (For land and river)</a:t>
                      </a:r>
                      <a:endParaRPr sz="1100" u="none" cap="none" strike="noStrike">
                        <a:latin typeface="Times New Roman"/>
                        <a:ea typeface="Times New Roman"/>
                        <a:cs typeface="Times New Roman"/>
                        <a:sym typeface="Times New Roman"/>
                      </a:endParaRPr>
                    </a:p>
                  </a:txBody>
                  <a:tcPr marT="63500" marB="63500" marR="63500" marL="63500" anchor="ctr"/>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16-1-21</a:t>
                      </a:r>
                      <a:endParaRPr sz="1100" u="none" cap="none" strike="noStrike">
                        <a:latin typeface="Times New Roman"/>
                        <a:ea typeface="Times New Roman"/>
                        <a:cs typeface="Times New Roman"/>
                        <a:sym typeface="Times New Roman"/>
                      </a:endParaRPr>
                    </a:p>
                  </a:txBody>
                  <a:tcPr marT="63500" marB="63500" marR="63500" marL="63500" anchor="ctr"/>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Supervised Classification</a:t>
                      </a:r>
                      <a:endParaRPr sz="1100" u="none" cap="none" strike="noStrike">
                        <a:latin typeface="Times New Roman"/>
                        <a:ea typeface="Times New Roman"/>
                        <a:cs typeface="Times New Roman"/>
                        <a:sym typeface="Times New Roman"/>
                      </a:endParaRPr>
                    </a:p>
                  </a:txBody>
                  <a:tcPr marT="63500" marB="63500" marR="63500" marL="63500" anchor="ct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1048648" y="2476500"/>
            <a:ext cx="9905998" cy="1905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lt1"/>
              </a:buClr>
              <a:buSzPts val="4000"/>
              <a:buFont typeface="Algerian"/>
              <a:buNone/>
            </a:pPr>
            <a:r>
              <a:rPr b="1" lang="en-US" sz="4000"/>
              <a:t>IMPLEMENTATION DETAILS </a:t>
            </a:r>
            <a:endParaRPr b="1" sz="4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1141413" y="304800"/>
            <a:ext cx="9906000" cy="6096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lt1"/>
              </a:buClr>
              <a:buSzPts val="3200"/>
              <a:buFont typeface="Algerian"/>
              <a:buNone/>
            </a:pPr>
            <a:r>
              <a:rPr lang="en-US"/>
              <a:t>Object Classification</a:t>
            </a:r>
            <a:endParaRPr/>
          </a:p>
        </p:txBody>
      </p:sp>
      <p:sp>
        <p:nvSpPr>
          <p:cNvPr id="107" name="Google Shape;107;p21"/>
          <p:cNvSpPr txBox="1"/>
          <p:nvPr>
            <p:ph idx="1" type="body"/>
          </p:nvPr>
        </p:nvSpPr>
        <p:spPr>
          <a:xfrm>
            <a:off x="1142988" y="914400"/>
            <a:ext cx="9906000" cy="5499600"/>
          </a:xfrm>
          <a:prstGeom prst="rect">
            <a:avLst/>
          </a:prstGeom>
          <a:noFill/>
          <a:ln>
            <a:noFill/>
          </a:ln>
        </p:spPr>
        <p:txBody>
          <a:bodyPr anchorCtr="0" anchor="ctr" bIns="45700" lIns="91425" spcFirstLastPara="1" rIns="91425" wrap="square" tIns="45700">
            <a:noAutofit/>
          </a:bodyPr>
          <a:lstStyle/>
          <a:p>
            <a:pPr indent="-342900" lvl="0" marL="342900" rtl="0" algn="l">
              <a:lnSpc>
                <a:spcPct val="120000"/>
              </a:lnSpc>
              <a:spcBef>
                <a:spcPts val="0"/>
              </a:spcBef>
              <a:spcAft>
                <a:spcPts val="0"/>
              </a:spcAft>
              <a:buSzPts val="1400"/>
              <a:buFont typeface="Century Gothic"/>
              <a:buAutoNum type="arabicPeriod"/>
            </a:pPr>
            <a:r>
              <a:rPr b="1" lang="en-US" sz="1400" u="none" strike="noStrike">
                <a:latin typeface="Century Gothic"/>
                <a:ea typeface="Century Gothic"/>
                <a:cs typeface="Century Gothic"/>
                <a:sym typeface="Century Gothic"/>
              </a:rPr>
              <a:t>Download the data of desired location and time within the Landsat tile footprint from earthexplorer.</a:t>
            </a:r>
            <a:endParaRPr b="1" sz="1400" u="none" strike="noStrike">
              <a:latin typeface="Century Gothic"/>
              <a:ea typeface="Century Gothic"/>
              <a:cs typeface="Century Gothic"/>
              <a:sym typeface="Century Gothic"/>
            </a:endParaRPr>
          </a:p>
          <a:p>
            <a:pPr indent="-342900" lvl="0" marL="342900" rtl="0" algn="l">
              <a:lnSpc>
                <a:spcPct val="120000"/>
              </a:lnSpc>
              <a:spcBef>
                <a:spcPts val="880"/>
              </a:spcBef>
              <a:spcAft>
                <a:spcPts val="0"/>
              </a:spcAft>
              <a:buSzPts val="1400"/>
              <a:buFont typeface="Century Gothic"/>
              <a:buAutoNum type="arabicPeriod"/>
            </a:pPr>
            <a:r>
              <a:rPr b="1" lang="en-US" sz="1400" u="none" strike="noStrike">
                <a:latin typeface="Century Gothic"/>
                <a:ea typeface="Century Gothic"/>
                <a:cs typeface="Century Gothic"/>
                <a:sym typeface="Century Gothic"/>
              </a:rPr>
              <a:t>Extract and browse to the directory in qgis, import the bands in layers.</a:t>
            </a:r>
            <a:endParaRPr b="1" sz="1400" u="none" strike="noStrike">
              <a:latin typeface="Century Gothic"/>
              <a:ea typeface="Century Gothic"/>
              <a:cs typeface="Century Gothic"/>
              <a:sym typeface="Century Gothic"/>
            </a:endParaRPr>
          </a:p>
          <a:p>
            <a:pPr indent="-342900" lvl="0" marL="342900" rtl="0" algn="l">
              <a:lnSpc>
                <a:spcPct val="120000"/>
              </a:lnSpc>
              <a:spcBef>
                <a:spcPts val="880"/>
              </a:spcBef>
              <a:spcAft>
                <a:spcPts val="0"/>
              </a:spcAft>
              <a:buSzPts val="1400"/>
              <a:buFont typeface="Century Gothic"/>
              <a:buAutoNum type="arabicPeriod"/>
            </a:pPr>
            <a:r>
              <a:rPr b="1" lang="en-US" sz="1400" u="none" strike="noStrike">
                <a:latin typeface="Century Gothic"/>
                <a:ea typeface="Century Gothic"/>
                <a:cs typeface="Century Gothic"/>
                <a:sym typeface="Century Gothic"/>
              </a:rPr>
              <a:t>In Semi-automatic classification plugin or SDP, import all the layers in band set-1 and go to pre-processing. Then clip the section of tile which is to be analyzed and classified.</a:t>
            </a:r>
            <a:endParaRPr b="1" sz="1400" u="none" strike="noStrike">
              <a:latin typeface="Century Gothic"/>
              <a:ea typeface="Century Gothic"/>
              <a:cs typeface="Century Gothic"/>
              <a:sym typeface="Century Gothic"/>
            </a:endParaRPr>
          </a:p>
          <a:p>
            <a:pPr indent="-342900" lvl="0" marL="342900" rtl="0" algn="l">
              <a:lnSpc>
                <a:spcPct val="120000"/>
              </a:lnSpc>
              <a:spcBef>
                <a:spcPts val="880"/>
              </a:spcBef>
              <a:spcAft>
                <a:spcPts val="0"/>
              </a:spcAft>
              <a:buSzPts val="1400"/>
              <a:buFont typeface="Century Gothic"/>
              <a:buAutoNum type="arabicPeriod"/>
            </a:pPr>
            <a:r>
              <a:rPr b="1" lang="en-US" sz="1400" u="none" strike="noStrike">
                <a:latin typeface="Century Gothic"/>
                <a:ea typeface="Century Gothic"/>
                <a:cs typeface="Century Gothic"/>
                <a:sym typeface="Century Gothic"/>
              </a:rPr>
              <a:t>Remove the previous layers but keep only the clipped ones.</a:t>
            </a:r>
            <a:endParaRPr b="1" sz="1400" u="none" strike="noStrike">
              <a:latin typeface="Century Gothic"/>
              <a:ea typeface="Century Gothic"/>
              <a:cs typeface="Century Gothic"/>
              <a:sym typeface="Century Gothic"/>
            </a:endParaRPr>
          </a:p>
          <a:p>
            <a:pPr indent="-342900" lvl="0" marL="342900" rtl="0" algn="l">
              <a:lnSpc>
                <a:spcPct val="120000"/>
              </a:lnSpc>
              <a:spcBef>
                <a:spcPts val="880"/>
              </a:spcBef>
              <a:spcAft>
                <a:spcPts val="0"/>
              </a:spcAft>
              <a:buSzPts val="1400"/>
              <a:buFont typeface="Century Gothic"/>
              <a:buAutoNum type="arabicPeriod"/>
            </a:pPr>
            <a:r>
              <a:rPr b="1" lang="en-US" sz="1400" u="none" strike="noStrike">
                <a:latin typeface="Century Gothic"/>
                <a:ea typeface="Century Gothic"/>
                <a:cs typeface="Century Gothic"/>
                <a:sym typeface="Century Gothic"/>
              </a:rPr>
              <a:t>In SDP, Re-import the layers in band set-1 (remove previous layers), select the satellite to Landsat-8 in dropdown list [It will adjust the wavelengths accordingly].</a:t>
            </a:r>
            <a:endParaRPr b="1" sz="1400" u="none" strike="noStrike">
              <a:latin typeface="Century Gothic"/>
              <a:ea typeface="Century Gothic"/>
              <a:cs typeface="Century Gothic"/>
              <a:sym typeface="Century Gothic"/>
            </a:endParaRPr>
          </a:p>
          <a:p>
            <a:pPr indent="-342900" lvl="0" marL="342900" rtl="0" algn="l">
              <a:lnSpc>
                <a:spcPct val="120000"/>
              </a:lnSpc>
              <a:spcBef>
                <a:spcPts val="880"/>
              </a:spcBef>
              <a:spcAft>
                <a:spcPts val="0"/>
              </a:spcAft>
              <a:buSzPts val="1400"/>
              <a:buFont typeface="Century Gothic"/>
              <a:buAutoNum type="arabicPeriod"/>
            </a:pPr>
            <a:r>
              <a:rPr b="1" lang="en-US" sz="1400" u="none" strike="noStrike">
                <a:latin typeface="Century Gothic"/>
                <a:ea typeface="Century Gothic"/>
                <a:cs typeface="Century Gothic"/>
                <a:sym typeface="Century Gothic"/>
              </a:rPr>
              <a:t>Now, go to the preprocessing tab and browse to Landsat, tick correction in volumetric clouds and specify clipped layers folder and .Mtl file for the data [included in extracted landsat data].</a:t>
            </a:r>
            <a:endParaRPr b="1" sz="1400" u="none" strike="noStrike">
              <a:latin typeface="Century Gothic"/>
              <a:ea typeface="Century Gothic"/>
              <a:cs typeface="Century Gothic"/>
              <a:sym typeface="Century Gothic"/>
            </a:endParaRPr>
          </a:p>
          <a:p>
            <a:pPr indent="-342900" lvl="0" marL="342900" rtl="0" algn="l">
              <a:lnSpc>
                <a:spcPct val="120000"/>
              </a:lnSpc>
              <a:spcBef>
                <a:spcPts val="880"/>
              </a:spcBef>
              <a:spcAft>
                <a:spcPts val="0"/>
              </a:spcAft>
              <a:buSzPts val="1400"/>
              <a:buFont typeface="Century Gothic"/>
              <a:buAutoNum type="arabicPeriod"/>
            </a:pPr>
            <a:r>
              <a:rPr b="1" lang="en-US" sz="1400" u="none" strike="noStrike">
                <a:latin typeface="Century Gothic"/>
                <a:ea typeface="Century Gothic"/>
                <a:cs typeface="Century Gothic"/>
                <a:sym typeface="Century Gothic"/>
              </a:rPr>
              <a:t>Click run and remove previous layers. Keep only with [RT_] named layers.</a:t>
            </a:r>
            <a:endParaRPr b="1" sz="1400" u="none" strike="noStrike">
              <a:latin typeface="Century Gothic"/>
              <a:ea typeface="Century Gothic"/>
              <a:cs typeface="Century Gothic"/>
              <a:sym typeface="Century Gothic"/>
            </a:endParaRPr>
          </a:p>
          <a:p>
            <a:pPr indent="-342900" lvl="0" marL="342900" rtl="0" algn="l">
              <a:lnSpc>
                <a:spcPct val="120000"/>
              </a:lnSpc>
              <a:spcBef>
                <a:spcPts val="880"/>
              </a:spcBef>
              <a:spcAft>
                <a:spcPts val="0"/>
              </a:spcAft>
              <a:buSzPts val="1400"/>
              <a:buFont typeface="Century Gothic"/>
              <a:buAutoNum type="arabicPeriod"/>
            </a:pPr>
            <a:r>
              <a:rPr b="1" lang="en-US" sz="1400" u="none" strike="noStrike">
                <a:latin typeface="Century Gothic"/>
                <a:ea typeface="Century Gothic"/>
                <a:cs typeface="Century Gothic"/>
                <a:sym typeface="Century Gothic"/>
              </a:rPr>
              <a:t>In the RGB panel, specify the bands combination in order to transform the layers according to wavelengths and requirements.</a:t>
            </a:r>
            <a:endParaRPr b="1" sz="1400" u="none" strike="noStrike">
              <a:latin typeface="Century Gothic"/>
              <a:ea typeface="Century Gothic"/>
              <a:cs typeface="Century Gothic"/>
              <a:sym typeface="Century Gothic"/>
            </a:endParaRPr>
          </a:p>
          <a:p>
            <a:pPr indent="-342900" lvl="0" marL="342900" rtl="0" algn="l">
              <a:lnSpc>
                <a:spcPct val="120000"/>
              </a:lnSpc>
              <a:spcBef>
                <a:spcPts val="880"/>
              </a:spcBef>
              <a:spcAft>
                <a:spcPts val="0"/>
              </a:spcAft>
              <a:buSzPts val="1400"/>
              <a:buFont typeface="Century Gothic"/>
              <a:buAutoNum type="arabicPeriod"/>
            </a:pPr>
            <a:r>
              <a:rPr b="1" lang="en-US" sz="1400" u="none" strike="noStrike">
                <a:latin typeface="Century Gothic"/>
                <a:ea typeface="Century Gothic"/>
                <a:cs typeface="Century Gothic"/>
                <a:sym typeface="Century Gothic"/>
              </a:rPr>
              <a:t>Now, SDP panel and under training input select add, click on polygon and select the features on map like river, vegetation, buildings. [Hold ctrl for selecting more than 1 polygon]. Specify the class for each feature and click on add selected polygon to training input.</a:t>
            </a:r>
            <a:endParaRPr b="1" sz="1400" u="none" strike="noStrike">
              <a:latin typeface="Century Gothic"/>
              <a:ea typeface="Century Gothic"/>
              <a:cs typeface="Century Gothic"/>
              <a:sym typeface="Century Gothic"/>
            </a:endParaRPr>
          </a:p>
          <a:p>
            <a:pPr indent="-342900" lvl="0" marL="342900" rtl="0" algn="l">
              <a:lnSpc>
                <a:spcPct val="120000"/>
              </a:lnSpc>
              <a:spcBef>
                <a:spcPts val="880"/>
              </a:spcBef>
              <a:spcAft>
                <a:spcPts val="0"/>
              </a:spcAft>
              <a:buSzPts val="1400"/>
              <a:buFont typeface="Century Gothic"/>
              <a:buAutoNum type="arabicPeriod"/>
            </a:pPr>
            <a:r>
              <a:rPr b="1" lang="en-US" sz="1400" u="none" strike="noStrike">
                <a:latin typeface="Century Gothic"/>
                <a:ea typeface="Century Gothic"/>
                <a:cs typeface="Century Gothic"/>
                <a:sym typeface="Century Gothic"/>
              </a:rPr>
              <a:t>Now click on view classified tile and tap on map to view classified features.</a:t>
            </a:r>
            <a:endParaRPr b="1" sz="1400" u="none" strike="noStrike">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1143000" y="68475"/>
            <a:ext cx="9906000" cy="1031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Output (scp Plugin)</a:t>
            </a:r>
            <a:endParaRPr/>
          </a:p>
        </p:txBody>
      </p:sp>
      <p:pic>
        <p:nvPicPr>
          <p:cNvPr id="113" name="Google Shape;113;p22"/>
          <p:cNvPicPr preferRelativeResize="0"/>
          <p:nvPr/>
        </p:nvPicPr>
        <p:blipFill>
          <a:blip r:embed="rId3">
            <a:alphaModFix/>
          </a:blip>
          <a:stretch>
            <a:fillRect/>
          </a:stretch>
        </p:blipFill>
        <p:spPr>
          <a:xfrm>
            <a:off x="941375" y="1278525"/>
            <a:ext cx="9678026" cy="5442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